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1" r:id="rId45"/>
    <p:sldId id="298" r:id="rId46"/>
    <p:sldId id="302" r:id="rId47"/>
    <p:sldId id="299" r:id="rId48"/>
    <p:sldId id="304" r:id="rId49"/>
    <p:sldId id="303" r:id="rId50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938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DzEk4Y9c7MdUxk57T+t3qOU+h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799"/>
    <a:srgbClr val="FE7828"/>
    <a:srgbClr val="7150A0"/>
    <a:srgbClr val="00B1C2"/>
    <a:srgbClr val="593E7F"/>
    <a:srgbClr val="FFEDBF"/>
    <a:srgbClr val="FFD7C1"/>
    <a:srgbClr val="D9DBE1"/>
    <a:srgbClr val="92C14E"/>
    <a:srgbClr val="EE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749"/>
    <p:restoredTop sz="94674"/>
  </p:normalViewPr>
  <p:slideViewPr>
    <p:cSldViewPr snapToGrid="0">
      <p:cViewPr>
        <p:scale>
          <a:sx n="230" d="100"/>
          <a:sy n="230" d="100"/>
        </p:scale>
        <p:origin x="2976" y="472"/>
      </p:cViewPr>
      <p:guideLst>
        <p:guide pos="2880"/>
        <p:guide orient="horz" pos="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3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3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3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4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4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4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9DCE00-5347-EC44-950E-535B1F17824B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49E2EF-69D6-3C43-9E31-52C25AB7FE6E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18BC5D-FD6E-FC4A-A030-FE704DE28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C2235CE-F6B4-7C4B-90A1-A216636DB696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C89B54-7C45-0843-9E3F-99BD8761D525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47C37A-916A-4444-AE1F-C2B8E6EB7F30}"/>
              </a:ext>
            </a:extLst>
          </p:cNvPr>
          <p:cNvSpPr/>
          <p:nvPr/>
        </p:nvSpPr>
        <p:spPr>
          <a:xfrm>
            <a:off x="503238" y="3219842"/>
            <a:ext cx="2845526" cy="8640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>
                <a:latin typeface="Graphik-Medium" charset="0"/>
                <a:sym typeface="Calibri"/>
              </a:rPr>
              <a:t>Capital aportado por los fundadores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Equity-funding</a:t>
            </a:r>
            <a:endParaRPr lang="es-ES_tradnl" sz="1200" dirty="0">
              <a:latin typeface="Graphik-Medium" charset="0"/>
              <a:sym typeface="Calibri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>
                <a:latin typeface="Graphik-Medium" charset="0"/>
                <a:sym typeface="Calibri"/>
              </a:rPr>
              <a:t>Programas de los gobiernos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Crowfunding</a:t>
            </a:r>
            <a:endParaRPr lang="es-ES_tradnl" sz="1200" dirty="0">
              <a:latin typeface="Graphik-Medium" charset="0"/>
              <a:sym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FB8D53-D1C9-964B-8165-4CCD6D441485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12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2F99EF-7867-614A-9C42-CA42D9A4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558B855-6E7C-4446-8E87-6C809D2A5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40C18C2-493E-B34C-8570-1DD7958B2D01}"/>
              </a:ext>
            </a:extLst>
          </p:cNvPr>
          <p:cNvSpPr/>
          <p:nvPr/>
        </p:nvSpPr>
        <p:spPr>
          <a:xfrm>
            <a:off x="503239" y="2177570"/>
            <a:ext cx="3213718" cy="7894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1900" dirty="0">
                <a:latin typeface="Graphik-Medium" charset="0"/>
                <a:ea typeface="Graphik-Medium" charset="0"/>
                <a:cs typeface="Graphik-Medium" charset="0"/>
              </a:rPr>
              <a:t>FINANCIAMIENTO</a:t>
            </a:r>
            <a:br>
              <a:rPr lang="es-PE" sz="19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  <a:t>DE LAS</a:t>
            </a:r>
            <a:b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  <a:t>STARTUPS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/>
        </p:nvSpPr>
        <p:spPr>
          <a:xfrm>
            <a:off x="511341" y="917221"/>
            <a:ext cx="8164347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77800" marR="0" lvl="1" indent="-166688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ES" sz="1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equity-funding</a:t>
            </a: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es una forma de financiamiento en la que una </a:t>
            </a:r>
            <a:r>
              <a:rPr lang="es-ES" sz="1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obtiene capital a cambio de otorgar una parte de la propiedad de la empresa (</a:t>
            </a:r>
            <a:r>
              <a:rPr lang="es-ES" sz="1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 a los inversores. </a:t>
            </a:r>
            <a:b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66688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Este método es fundamental para muchas </a:t>
            </a:r>
            <a:r>
              <a:rPr lang="es-ES" sz="1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especialmente aquellas que necesitan una inyección significativa 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PRINCIPALES FORMAS DE EQUITY-FUNDING: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CEC397-4560-9A40-A61C-D2CA2F204D0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EE01206-669D-304F-8360-12B9D04C50A1}"/>
              </a:ext>
            </a:extLst>
          </p:cNvPr>
          <p:cNvGrpSpPr/>
          <p:nvPr/>
        </p:nvGrpSpPr>
        <p:grpSpPr>
          <a:xfrm>
            <a:off x="2191900" y="3267660"/>
            <a:ext cx="2223259" cy="394721"/>
            <a:chOff x="287221" y="917244"/>
            <a:chExt cx="2614138" cy="500394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22830CF4-83C3-7043-B6C8-5ED86B92CD0B}"/>
                </a:ext>
              </a:extLst>
            </p:cNvPr>
            <p:cNvSpPr/>
            <p:nvPr/>
          </p:nvSpPr>
          <p:spPr>
            <a:xfrm>
              <a:off x="503238" y="917244"/>
              <a:ext cx="2398121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0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1. Business </a:t>
              </a:r>
              <a:r>
                <a:rPr lang="es-ES" b="1" dirty="0" err="1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Angels</a:t>
              </a:r>
              <a:endParaRPr lang="es-ES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12" name="Agrupar 14">
              <a:extLst>
                <a:ext uri="{FF2B5EF4-FFF2-40B4-BE49-F238E27FC236}">
                  <a16:creationId xmlns:a16="http://schemas.microsoft.com/office/drawing/2014/main" id="{CB6D77BA-B4D9-DF49-9CFD-6B3E9ED63641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5487F0F6-725E-5F45-B273-1EC3F13747E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3CB8FC6C-8ED1-C644-9614-238B79BD0AB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Triángulo 14">
                <a:extLst>
                  <a:ext uri="{FF2B5EF4-FFF2-40B4-BE49-F238E27FC236}">
                    <a16:creationId xmlns:a16="http://schemas.microsoft.com/office/drawing/2014/main" id="{9680EC74-DD90-304E-9EB0-0F7DBD81DD36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4620509-C152-6D4F-BD34-75D5D80CBD61}"/>
              </a:ext>
            </a:extLst>
          </p:cNvPr>
          <p:cNvGrpSpPr/>
          <p:nvPr/>
        </p:nvGrpSpPr>
        <p:grpSpPr>
          <a:xfrm>
            <a:off x="4579556" y="3267660"/>
            <a:ext cx="2085309" cy="394721"/>
            <a:chOff x="287221" y="917244"/>
            <a:chExt cx="2451934" cy="500394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BA1A61F6-0C8F-3743-9BCE-60F9A6E55F94}"/>
                </a:ext>
              </a:extLst>
            </p:cNvPr>
            <p:cNvSpPr/>
            <p:nvPr/>
          </p:nvSpPr>
          <p:spPr>
            <a:xfrm>
              <a:off x="503238" y="917244"/>
              <a:ext cx="2235917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2. Venture Capital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18" name="Agrupar 14">
              <a:extLst>
                <a:ext uri="{FF2B5EF4-FFF2-40B4-BE49-F238E27FC236}">
                  <a16:creationId xmlns:a16="http://schemas.microsoft.com/office/drawing/2014/main" id="{0B87D853-844E-F146-802E-F596D796A30C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4A4728F-0838-204D-9426-47B0008DA82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BAEC06F3-852F-A342-B994-8F59AAECE67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Triángulo 20">
                <a:extLst>
                  <a:ext uri="{FF2B5EF4-FFF2-40B4-BE49-F238E27FC236}">
                    <a16:creationId xmlns:a16="http://schemas.microsoft.com/office/drawing/2014/main" id="{D68C7860-3091-CE4F-A8A0-2617F14D5656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5D0ACA4B-1CC6-A84C-AE70-F1FE0299AA2A}"/>
              </a:ext>
            </a:extLst>
          </p:cNvPr>
          <p:cNvSpPr/>
          <p:nvPr/>
        </p:nvSpPr>
        <p:spPr>
          <a:xfrm>
            <a:off x="2158645" y="3962131"/>
            <a:ext cx="1109210" cy="1109210"/>
          </a:xfrm>
          <a:prstGeom prst="ellips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516CED-C2E2-DA4F-8F91-4A199857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01" y="4214254"/>
            <a:ext cx="572891" cy="560437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59781F11-FC0F-B446-BFB1-10E1267D2F42}"/>
              </a:ext>
            </a:extLst>
          </p:cNvPr>
          <p:cNvSpPr/>
          <p:nvPr/>
        </p:nvSpPr>
        <p:spPr>
          <a:xfrm>
            <a:off x="4039910" y="3962131"/>
            <a:ext cx="1109210" cy="1109210"/>
          </a:xfrm>
          <a:prstGeom prst="ellips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D985B4-40C7-8140-9929-4E86BAB2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93" y="4054907"/>
            <a:ext cx="819046" cy="91525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BC9EB91F-1B53-FC48-9ED7-75FBF6380841}"/>
              </a:ext>
            </a:extLst>
          </p:cNvPr>
          <p:cNvSpPr/>
          <p:nvPr/>
        </p:nvSpPr>
        <p:spPr>
          <a:xfrm>
            <a:off x="5928671" y="3962131"/>
            <a:ext cx="1109210" cy="1109210"/>
          </a:xfrm>
          <a:prstGeom prst="ellips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DD4820C-1FA8-AB4D-898C-C440748E3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795" y="4177547"/>
            <a:ext cx="760962" cy="669977"/>
          </a:xfrm>
          <a:prstGeom prst="rect">
            <a:avLst/>
          </a:prstGeom>
        </p:spPr>
      </p:pic>
      <p:sp>
        <p:nvSpPr>
          <p:cNvPr id="28" name="28 Flecha derecha">
            <a:extLst>
              <a:ext uri="{FF2B5EF4-FFF2-40B4-BE49-F238E27FC236}">
                <a16:creationId xmlns:a16="http://schemas.microsoft.com/office/drawing/2014/main" id="{9E327429-9313-9C4B-882E-382D99633866}"/>
              </a:ext>
            </a:extLst>
          </p:cNvPr>
          <p:cNvSpPr/>
          <p:nvPr/>
        </p:nvSpPr>
        <p:spPr>
          <a:xfrm>
            <a:off x="3452814" y="4324303"/>
            <a:ext cx="438103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29" name="28 Flecha derecha">
            <a:extLst>
              <a:ext uri="{FF2B5EF4-FFF2-40B4-BE49-F238E27FC236}">
                <a16:creationId xmlns:a16="http://schemas.microsoft.com/office/drawing/2014/main" id="{4990909E-C811-0342-88AF-FBD3F39B0B29}"/>
              </a:ext>
            </a:extLst>
          </p:cNvPr>
          <p:cNvSpPr/>
          <p:nvPr/>
        </p:nvSpPr>
        <p:spPr>
          <a:xfrm>
            <a:off x="5341574" y="4324303"/>
            <a:ext cx="438103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11343" y="1503283"/>
            <a:ext cx="3889376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Business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Angels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son individuos adinerados que invierten su propio dinero en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 cambio de una participación accionaria.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lang="es-ES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fondos provienen del patrimonio personal del inversor.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Además del capital, los Business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Angels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suelen aportar experiencia, conocimientos del sector y contactos valiosos.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B001D2-8E84-9349-A91A-59AC5AE5373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254843-DB2E-C14C-ABCF-BEEE0A0AD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1" cy="57150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27A2C59-DC14-1A49-80B5-57689179A2E4}"/>
              </a:ext>
            </a:extLst>
          </p:cNvPr>
          <p:cNvGrpSpPr/>
          <p:nvPr/>
        </p:nvGrpSpPr>
        <p:grpSpPr>
          <a:xfrm>
            <a:off x="333120" y="912813"/>
            <a:ext cx="2223259" cy="394721"/>
            <a:chOff x="287221" y="917244"/>
            <a:chExt cx="2614138" cy="500394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47B64357-4C88-2240-BC60-9B2F79721AA5}"/>
                </a:ext>
              </a:extLst>
            </p:cNvPr>
            <p:cNvSpPr/>
            <p:nvPr/>
          </p:nvSpPr>
          <p:spPr>
            <a:xfrm>
              <a:off x="503238" y="917244"/>
              <a:ext cx="2398121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0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BUSINESS ANGELS</a:t>
              </a:r>
              <a:endParaRPr lang="es-ES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10" name="Agrupar 14">
              <a:extLst>
                <a:ext uri="{FF2B5EF4-FFF2-40B4-BE49-F238E27FC236}">
                  <a16:creationId xmlns:a16="http://schemas.microsoft.com/office/drawing/2014/main" id="{4D6C02A9-E80B-3846-810F-15D331A550DE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06F49FB-8EF5-2D45-B082-EDDA31D630D2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F992149-0309-5D4F-B6FE-FE6208ADB7A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Triángulo 12">
                <a:extLst>
                  <a:ext uri="{FF2B5EF4-FFF2-40B4-BE49-F238E27FC236}">
                    <a16:creationId xmlns:a16="http://schemas.microsoft.com/office/drawing/2014/main" id="{2E87409C-9010-9248-B3A5-686850007FC5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/>
        </p:nvSpPr>
        <p:spPr>
          <a:xfrm>
            <a:off x="503238" y="1489075"/>
            <a:ext cx="3889375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Business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Angels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pueden tomar decisiones de inversión rápidamente y son más flexibles que los fondos de capital </a:t>
            </a:r>
            <a:b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riesgo.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Más allá del dinero, ofrecen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mentoría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asesoramiento estratégico, lo que puede ser crucial para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 etapas tempranas.</a:t>
            </a:r>
            <a:endParaRPr sz="1500"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fundadores deben ceder una parte de su empresa, lo que diluye su participación.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inversión suele ser menor en comparación con los fondos de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venture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capital, típicamente entre $10,000 y $500,000.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052ED7-AE0E-F54A-A704-54A7B569480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E9A4A8-249B-3547-BAEC-8C51F28C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1" cy="57150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3ADE15CE-A3D7-584B-8A2D-61D4E03DAE25}"/>
              </a:ext>
            </a:extLst>
          </p:cNvPr>
          <p:cNvGrpSpPr/>
          <p:nvPr/>
        </p:nvGrpSpPr>
        <p:grpSpPr>
          <a:xfrm>
            <a:off x="333120" y="912813"/>
            <a:ext cx="2223259" cy="394721"/>
            <a:chOff x="287221" y="917244"/>
            <a:chExt cx="2614138" cy="500394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47727D47-4523-C645-B9E6-E9CD9F2E0353}"/>
                </a:ext>
              </a:extLst>
            </p:cNvPr>
            <p:cNvSpPr/>
            <p:nvPr/>
          </p:nvSpPr>
          <p:spPr>
            <a:xfrm>
              <a:off x="503238" y="917244"/>
              <a:ext cx="2398121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0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BUSINESS ANGELS</a:t>
              </a:r>
              <a:endParaRPr lang="es-ES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10" name="Agrupar 14">
              <a:extLst>
                <a:ext uri="{FF2B5EF4-FFF2-40B4-BE49-F238E27FC236}">
                  <a16:creationId xmlns:a16="http://schemas.microsoft.com/office/drawing/2014/main" id="{C4C71A31-0B8A-204F-A20C-6BF771A8AB01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4AFC81E2-F233-BF41-9ACF-FD2DE8CE222E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A319DAF-E9AE-4A40-8F14-41AEFC5CE8D1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Triángulo 12">
                <a:extLst>
                  <a:ext uri="{FF2B5EF4-FFF2-40B4-BE49-F238E27FC236}">
                    <a16:creationId xmlns:a16="http://schemas.microsoft.com/office/drawing/2014/main" id="{81357F14-C818-6C41-82C5-FD685BDA091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/>
        </p:nvSpPr>
        <p:spPr>
          <a:xfrm>
            <a:off x="503238" y="1489075"/>
            <a:ext cx="38893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emprendedor recibe $100,000 de un Business </a:t>
            </a:r>
            <a:r>
              <a:rPr lang="es-E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Angel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cambio del 10% de su empresa de tecnología. </a:t>
            </a:r>
            <a:endParaRPr dirty="0"/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Business </a:t>
            </a:r>
            <a:r>
              <a:rPr lang="es-E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Angel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además de la inversión, ofrece asesoramiento estratégico y presenta al emprendedor a posibles socios comerciales.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9CBA1B-A953-524E-946A-A0AA04C533E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48A032-288F-D645-A969-8AB13E7273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1" cy="5715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208F8D73-8203-5347-AAB5-52C1B0161304}"/>
              </a:ext>
            </a:extLst>
          </p:cNvPr>
          <p:cNvGrpSpPr/>
          <p:nvPr/>
        </p:nvGrpSpPr>
        <p:grpSpPr>
          <a:xfrm>
            <a:off x="333120" y="912813"/>
            <a:ext cx="2223259" cy="394721"/>
            <a:chOff x="287221" y="917244"/>
            <a:chExt cx="2614138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51C48F73-11A4-114B-9B4E-AB4DC64C1DD5}"/>
                </a:ext>
              </a:extLst>
            </p:cNvPr>
            <p:cNvSpPr/>
            <p:nvPr/>
          </p:nvSpPr>
          <p:spPr>
            <a:xfrm>
              <a:off x="503238" y="917244"/>
              <a:ext cx="2398121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0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BUSINESS ANGELS</a:t>
              </a:r>
              <a:endParaRPr lang="es-ES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365BE785-5620-0F4E-A59A-2405AF17835B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F1165731-D5EE-4143-88B6-0E4E3E178D77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45D8609C-9CB0-0B45-852C-6B755E5675A4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F6ABE745-7D52-F64F-98B9-02C0DE1A825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/>
        </p:nvSpPr>
        <p:spPr>
          <a:xfrm>
            <a:off x="503237" y="1489075"/>
            <a:ext cx="3889375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Venture Capital (VC) son fondos gestionados por firmas profesionales que invierten en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con alto potencial de crecimiento a cambio de una participación accionaria.</a:t>
            </a:r>
            <a:endParaRPr sz="1500"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fondos provienen de instituciones financieras, empresas y individuos adinerados.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montos de inversión suelen ser mayores, a partir de $500,000 y pueden llegar a varios millones de dólares.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VC invierten en diferentes etapas de la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desde semilla hasta series avanzadas (Serie A, B, C, etc.).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D17CBF-CD98-EA43-ACF9-39E5994B918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DCB1FBF-7821-E44A-8A59-6878A54CABE7}"/>
              </a:ext>
            </a:extLst>
          </p:cNvPr>
          <p:cNvGrpSpPr/>
          <p:nvPr/>
        </p:nvGrpSpPr>
        <p:grpSpPr>
          <a:xfrm>
            <a:off x="325140" y="912813"/>
            <a:ext cx="2085309" cy="394721"/>
            <a:chOff x="287221" y="917244"/>
            <a:chExt cx="245193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D8C880EB-83A0-994E-9EAD-1E7187B95550}"/>
                </a:ext>
              </a:extLst>
            </p:cNvPr>
            <p:cNvSpPr/>
            <p:nvPr/>
          </p:nvSpPr>
          <p:spPr>
            <a:xfrm>
              <a:off x="503238" y="917244"/>
              <a:ext cx="2235917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VENTURE CAPITAL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C9575E85-138C-2346-8C11-0E445C2F3DA2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56573654-5431-4741-8715-F6DF468AE60D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C5021B2-7C16-7940-BF62-15D275110646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6FA7849D-FD72-9344-852B-FA95E9817196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247E4D9-60A5-7A45-AE5D-86B3E81F9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91" y="912813"/>
            <a:ext cx="4392610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/>
        </p:nvSpPr>
        <p:spPr>
          <a:xfrm>
            <a:off x="503238" y="1489075"/>
            <a:ext cx="8164347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a las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obtener gran cantidad de capital para expandir rápidamente sus operaciones.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Ofrecen acceso a una red amplia de contactos, incluyendo clientes potenciales, socios y </a:t>
            </a:r>
            <a:b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otros inversores.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Proveen asesoría en áreas críticas como estrategia de negocio, crecimiento, y operaciones.</a:t>
            </a:r>
            <a:endParaRPr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necesidad de ceder una participación significativa puede resultar en una dilución considerable para los fundadores.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VC buscan un alto retorno de inversión y esperan un crecimiento rápido y sostenido, lo que puede generar presión sobre los fundadores.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VC a menudo buscan tener voz y voto en decisiones clave de la empresa, lo que puede reducir la autonomía de los fundadores.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A96ECE-4873-2A49-8710-A6F87DD7495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D67A18A-112F-E74E-81A8-D67E4300248C}"/>
              </a:ext>
            </a:extLst>
          </p:cNvPr>
          <p:cNvGrpSpPr/>
          <p:nvPr/>
        </p:nvGrpSpPr>
        <p:grpSpPr>
          <a:xfrm>
            <a:off x="325140" y="912813"/>
            <a:ext cx="2085309" cy="394721"/>
            <a:chOff x="287221" y="917244"/>
            <a:chExt cx="2451934" cy="500394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01DF9E9E-E9D0-CC49-91FA-538281F6BA42}"/>
                </a:ext>
              </a:extLst>
            </p:cNvPr>
            <p:cNvSpPr/>
            <p:nvPr/>
          </p:nvSpPr>
          <p:spPr>
            <a:xfrm>
              <a:off x="503238" y="917244"/>
              <a:ext cx="2235917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VENTURE CAPITAL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7" name="Agrupar 14">
              <a:extLst>
                <a:ext uri="{FF2B5EF4-FFF2-40B4-BE49-F238E27FC236}">
                  <a16:creationId xmlns:a16="http://schemas.microsoft.com/office/drawing/2014/main" id="{DB8D7AD7-ABD9-A345-A05F-3CB630EB16C0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B0138927-F894-9B46-8178-1CDD8FD61A5E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8C0AF5E2-7075-8F40-83D6-932682E55F3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Triángulo 9">
                <a:extLst>
                  <a:ext uri="{FF2B5EF4-FFF2-40B4-BE49-F238E27FC236}">
                    <a16:creationId xmlns:a16="http://schemas.microsoft.com/office/drawing/2014/main" id="{E2576B02-6A49-A042-9CA5-E0E5D9CC6019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/>
        </p:nvSpPr>
        <p:spPr>
          <a:xfrm>
            <a:off x="511341" y="1489075"/>
            <a:ext cx="816434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dirty="0"/>
          </a:p>
          <a:p>
            <a:pPr marL="177800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biotecnología recibe $5 millones de un fondo de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venture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capital a cambio del 25% de la empresa. 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92C14E"/>
              </a:buClr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V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enture 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Capital no 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proporciona el capital necesario para investigación y desarrollo, sino que también ayuda a la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 contratar talento clave y a establecer asociaciones estratégicas.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532DD2-0675-444C-ABCD-CC43325561C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EQUITY-FUNDING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E459B4-BA85-5740-8759-89B0BC43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74" y="3180946"/>
            <a:ext cx="5223252" cy="192320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4E7A2898-D797-6249-AE20-FD7601A9BF7F}"/>
              </a:ext>
            </a:extLst>
          </p:cNvPr>
          <p:cNvGrpSpPr/>
          <p:nvPr/>
        </p:nvGrpSpPr>
        <p:grpSpPr>
          <a:xfrm>
            <a:off x="325140" y="912813"/>
            <a:ext cx="2085309" cy="394721"/>
            <a:chOff x="287221" y="917244"/>
            <a:chExt cx="2451934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1D0EDB29-97B2-4248-8D76-58D1496A233A}"/>
                </a:ext>
              </a:extLst>
            </p:cNvPr>
            <p:cNvSpPr/>
            <p:nvPr/>
          </p:nvSpPr>
          <p:spPr>
            <a:xfrm>
              <a:off x="503238" y="917244"/>
              <a:ext cx="2235917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VENTURE CAPITAL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11CB3BBA-A7CA-2241-AF42-2397C4FDF474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E0D2B23-60FE-2042-9C90-E8960D0BF2B2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2AF8803C-D6FE-4740-8C04-E6BD92A6306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77EC765C-7641-EC43-8A3A-5C483F1D926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EED0A0-DD33-2245-AC1A-6014BA0F2F6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181523-EB60-5841-9730-CEBFA0B176C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PROGRAMAS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LOS GOBIERNOS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BBEFCB-78DB-0849-B265-A1E5DB76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511341" y="912813"/>
            <a:ext cx="8164347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programas de los gobiernos son iniciativas y políticas diseñadas para apoyar el desarrollo y crecimiento de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pequeñas empresas. Estos programas pueden incluir financiamiento directo, incentivos fiscales, subvenciones, formación y asesoramiento, entre otros recursos.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PROGRAMAS GUBERNAMENTALES: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F7498C-F990-9741-B60E-C250EF9D780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356F9CF-5DD8-C04F-A6F0-17183B7DFF91}"/>
              </a:ext>
            </a:extLst>
          </p:cNvPr>
          <p:cNvGrpSpPr/>
          <p:nvPr/>
        </p:nvGrpSpPr>
        <p:grpSpPr>
          <a:xfrm>
            <a:off x="4836021" y="2015099"/>
            <a:ext cx="3310252" cy="3218889"/>
            <a:chOff x="5200542" y="2221091"/>
            <a:chExt cx="3098413" cy="301289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B9D823A-DADC-6945-8A04-6A39FB4AC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01" t="8074" r="18131" b="9902"/>
            <a:stretch/>
          </p:blipFill>
          <p:spPr>
            <a:xfrm>
              <a:off x="5200542" y="2221091"/>
              <a:ext cx="2354501" cy="292762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964797-73A0-154D-A834-B44F4074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766" y="3605134"/>
              <a:ext cx="1159354" cy="1628854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CFF4E0D-2E73-2240-93F7-2F375552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8326" y="3113568"/>
              <a:ext cx="1520629" cy="1081840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688EB4-D7B0-B94C-AB26-9C79946C395F}"/>
              </a:ext>
            </a:extLst>
          </p:cNvPr>
          <p:cNvSpPr/>
          <p:nvPr/>
        </p:nvSpPr>
        <p:spPr>
          <a:xfrm>
            <a:off x="802084" y="2649723"/>
            <a:ext cx="418661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1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Subvenciones y subsidios</a:t>
            </a:r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0606A4D-5E5F-8940-9218-D8209F89848D}"/>
              </a:ext>
            </a:extLst>
          </p:cNvPr>
          <p:cNvCxnSpPr>
            <a:cxnSpLocks/>
          </p:cNvCxnSpPr>
          <p:nvPr/>
        </p:nvCxnSpPr>
        <p:spPr>
          <a:xfrm>
            <a:off x="587683" y="2852593"/>
            <a:ext cx="0" cy="21373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831C692-2206-EF46-B69B-ABA0E902603F}"/>
              </a:ext>
            </a:extLst>
          </p:cNvPr>
          <p:cNvSpPr/>
          <p:nvPr/>
        </p:nvSpPr>
        <p:spPr>
          <a:xfrm>
            <a:off x="802084" y="3081492"/>
            <a:ext cx="418661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1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con condiciones favorables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9EB979-6A72-E84A-99B4-D309D6135449}"/>
              </a:ext>
            </a:extLst>
          </p:cNvPr>
          <p:cNvSpPr/>
          <p:nvPr/>
        </p:nvSpPr>
        <p:spPr>
          <a:xfrm>
            <a:off x="802084" y="3533366"/>
            <a:ext cx="35905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1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Incentivos fiscales</a:t>
            </a:r>
            <a:endParaRPr lang="es-ES" dirty="0"/>
          </a:p>
        </p:txBody>
      </p:sp>
      <p:sp>
        <p:nvSpPr>
          <p:cNvPr id="17" name="Más 16">
            <a:extLst>
              <a:ext uri="{FF2B5EF4-FFF2-40B4-BE49-F238E27FC236}">
                <a16:creationId xmlns:a16="http://schemas.microsoft.com/office/drawing/2014/main" id="{DC6474AC-F227-6642-93B6-3BB369A52B3C}"/>
              </a:ext>
            </a:extLst>
          </p:cNvPr>
          <p:cNvSpPr/>
          <p:nvPr/>
        </p:nvSpPr>
        <p:spPr>
          <a:xfrm>
            <a:off x="511341" y="265949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9" name="Más 18">
            <a:extLst>
              <a:ext uri="{FF2B5EF4-FFF2-40B4-BE49-F238E27FC236}">
                <a16:creationId xmlns:a16="http://schemas.microsoft.com/office/drawing/2014/main" id="{6D2AF2A3-1F80-244D-9EA5-267A6187F37B}"/>
              </a:ext>
            </a:extLst>
          </p:cNvPr>
          <p:cNvSpPr/>
          <p:nvPr/>
        </p:nvSpPr>
        <p:spPr>
          <a:xfrm>
            <a:off x="511341" y="309238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0" name="Más 19">
            <a:extLst>
              <a:ext uri="{FF2B5EF4-FFF2-40B4-BE49-F238E27FC236}">
                <a16:creationId xmlns:a16="http://schemas.microsoft.com/office/drawing/2014/main" id="{48159987-6BEE-C24F-A157-BA4718421B32}"/>
              </a:ext>
            </a:extLst>
          </p:cNvPr>
          <p:cNvSpPr/>
          <p:nvPr/>
        </p:nvSpPr>
        <p:spPr>
          <a:xfrm>
            <a:off x="511341" y="353336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262FC5F-7F23-AD44-A914-10DBA85D0126}"/>
              </a:ext>
            </a:extLst>
          </p:cNvPr>
          <p:cNvCxnSpPr>
            <a:cxnSpLocks/>
          </p:cNvCxnSpPr>
          <p:nvPr/>
        </p:nvCxnSpPr>
        <p:spPr>
          <a:xfrm>
            <a:off x="587683" y="3279812"/>
            <a:ext cx="0" cy="21373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127D5F3-E7C8-5142-8394-C7C33836E8DC}"/>
              </a:ext>
            </a:extLst>
          </p:cNvPr>
          <p:cNvSpPr/>
          <p:nvPr/>
        </p:nvSpPr>
        <p:spPr>
          <a:xfrm>
            <a:off x="802084" y="3960586"/>
            <a:ext cx="35905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1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Aceleradoras y programas de incubación</a:t>
            </a:r>
            <a:endParaRPr lang="es-ES" dirty="0"/>
          </a:p>
        </p:txBody>
      </p:sp>
      <p:sp>
        <p:nvSpPr>
          <p:cNvPr id="24" name="Más 23">
            <a:extLst>
              <a:ext uri="{FF2B5EF4-FFF2-40B4-BE49-F238E27FC236}">
                <a16:creationId xmlns:a16="http://schemas.microsoft.com/office/drawing/2014/main" id="{2B27AE12-A992-5849-AC25-321054AD8D33}"/>
              </a:ext>
            </a:extLst>
          </p:cNvPr>
          <p:cNvSpPr/>
          <p:nvPr/>
        </p:nvSpPr>
        <p:spPr>
          <a:xfrm>
            <a:off x="511341" y="396058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DDCDB30-0C59-D142-82ED-F0A217B9BC9D}"/>
              </a:ext>
            </a:extLst>
          </p:cNvPr>
          <p:cNvCxnSpPr>
            <a:cxnSpLocks/>
          </p:cNvCxnSpPr>
          <p:nvPr/>
        </p:nvCxnSpPr>
        <p:spPr>
          <a:xfrm>
            <a:off x="587683" y="3707032"/>
            <a:ext cx="0" cy="21373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1FAEACE-A6EE-D246-B7E1-DB57E6EC7809}"/>
              </a:ext>
            </a:extLst>
          </p:cNvPr>
          <p:cNvSpPr/>
          <p:nvPr/>
        </p:nvSpPr>
        <p:spPr>
          <a:xfrm>
            <a:off x="802084" y="4380311"/>
            <a:ext cx="35905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1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Asesoramiento y formación</a:t>
            </a:r>
            <a:endParaRPr lang="es-ES" dirty="0"/>
          </a:p>
        </p:txBody>
      </p:sp>
      <p:sp>
        <p:nvSpPr>
          <p:cNvPr id="27" name="Más 26">
            <a:extLst>
              <a:ext uri="{FF2B5EF4-FFF2-40B4-BE49-F238E27FC236}">
                <a16:creationId xmlns:a16="http://schemas.microsoft.com/office/drawing/2014/main" id="{5B396593-139A-A342-A8A2-BE6E8816828D}"/>
              </a:ext>
            </a:extLst>
          </p:cNvPr>
          <p:cNvSpPr/>
          <p:nvPr/>
        </p:nvSpPr>
        <p:spPr>
          <a:xfrm>
            <a:off x="511341" y="438031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64CECB6-A7E4-E74F-8279-62713899738C}"/>
              </a:ext>
            </a:extLst>
          </p:cNvPr>
          <p:cNvCxnSpPr>
            <a:cxnSpLocks/>
          </p:cNvCxnSpPr>
          <p:nvPr/>
        </p:nvCxnSpPr>
        <p:spPr>
          <a:xfrm>
            <a:off x="587683" y="4126757"/>
            <a:ext cx="0" cy="21373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503238" y="912813"/>
            <a:ext cx="3889375" cy="352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SUBVENCIONES Y SUBSIDIOS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Fondos no reembolsables otorgados por el gobierno para apoyar proyectos específicos que cumplan con ciertos criterios.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es necesario devolver el dinero recibido.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Normalmente están orientadas a sectores estratégicos como tecnología, salud, energía renovable, etc.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requiere cumplir con ciertos criterios y presentar informes detallados sobre el uso de los fondos.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F66F-2993-814A-8C0E-35F03B6FEC6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71AAC1-A843-2049-8BFA-ED6136DA6C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DA43D68-EE4E-1B4B-AF72-66BF5F59E886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93DCFE-DECA-EB44-B1E5-4E49C071C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9AD6F24-8D78-2849-86DA-02D66BD517E9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5326F2-1281-4A46-A1AE-9169DDCEF9E2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4F6A5B-0646-D549-A2E5-46FF6B06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9C2000-32E1-E143-8AF9-FFF4F922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4751388" y="912813"/>
            <a:ext cx="3924300" cy="40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SUBVENCIONES Y SUBSIDIOS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se cede participación accionaria.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Ideal para investigación, desarrollo y pruebas de concepto.</a:t>
            </a:r>
            <a:endParaRPr dirty="0"/>
          </a:p>
          <a:p>
            <a:pPr marL="182563" marR="0" lvl="2" indent="-809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Alta competencia por los fondos disponibles.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Procesos de solicitud y cumplimiento pueden ser burocráticos.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gobierno otorga una subvención de $50,000 a una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biotecnología para investigar y desarrollar una nueva terapia genética.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2BFF80-CAD7-7F4F-90A8-F6765A03B8C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D6FCF4-7930-1945-B3AE-C3CE393DE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6" y="912812"/>
            <a:ext cx="3889377" cy="4252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503238" y="912813"/>
            <a:ext cx="3889375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CON CONDICIONES FAVORABLES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otorgados por el gobierno con tasas de interés bajas, períodos de gracia y condiciones de pago flexibles.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Bajas tasas de interés, menores que las del mercado.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Períodos de gracia.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Condiciones de pago flexibles (plazos de pago más largos y opciones de reestructuración).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0A65BA4-06CE-554B-95B9-539A7DA0B82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48098B-5B2F-A64B-8471-5AC096876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0"/>
            <a:ext cx="4392613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511341" y="912813"/>
            <a:ext cx="8164347" cy="30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CON CONDICIONES FAVORABLES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 la obtención de fondos necesarios para el crecimiento.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Condiciones más favorables y menos costosas que los préstamos comerciales.</a:t>
            </a:r>
            <a:endParaRPr dirty="0"/>
          </a:p>
          <a:p>
            <a:pPr marL="285750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debe devolver el dinero.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Puede ser necesario cumplir con ciertos requisitos de elegibilidad y presentar garantías.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tecnológica obtiene un préstamo de $100,000 del gobierno con una tasa de interés del 3% y un período de gracia de dos años.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699F4F-D2C3-F84D-B820-8A1FA60A016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503238" y="912813"/>
            <a:ext cx="3889377" cy="30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INCENTIVOS FISCALES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Reducciones fiscales o créditos otorgados por el gobierno para alentar la inversión y el desarrollo de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Créditos fiscales en impuestos sobre la renta, inversiones, o investigación y desarrollo.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Permiten deducir ciertos gastos del ingreso imponible.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CF77379-F265-1B49-B4AE-36504902720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8FC45F-91B3-8744-A2CA-84785DC25A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503238" y="912813"/>
            <a:ext cx="8172450" cy="30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INCENTIVOS FISCALES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Disminuyen la carga fiscal, liberando capital para reinversión.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Incentivan la inversión en I+D.</a:t>
            </a:r>
            <a:endParaRPr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Requiere conocimiento especializado para maximizar beneficios.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Deben cumplirse ciertos requisitos para calificar.</a:t>
            </a:r>
            <a:endParaRPr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energía renovable recibe un crédito fiscal del 30% sobre los gastos en investigación y desarrollo.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F5BC969-1EB6-964D-B1EA-7DF4DB88518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511342" y="912813"/>
            <a:ext cx="3889376" cy="352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ACELERADORAS Y PROGRAMAS </a:t>
            </a:r>
            <a:b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INCUBACIÓN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Programas gubernamentales que ofrecen apoyo integral 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incluyendo financiamiento,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mentoría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y recursos físicos como espacio de trabajo.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Acceso a expertos y asesores.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Espacios de trabajo, laboratorios, y equipamiento.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Conexiones con inversores y otros emprendedores.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2B3BE73-4EAD-7641-BD97-34DA4AFBDE2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720F62-39E8-3441-8E93-505DBD4EAE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1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511341" y="922310"/>
            <a:ext cx="8164347" cy="30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ACELERADORAS Y PROGRAMAS DE INCUBACIÓN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Apoyo en múltiples áreas, desde la validación de la idea hasta la expansión.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Facilitan el acceso a herramientas y contactos clave.</a:t>
            </a:r>
            <a:endParaRPr dirty="0"/>
          </a:p>
          <a:p>
            <a:pPr marL="285750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Proceso de selección riguroso.</a:t>
            </a:r>
            <a:endParaRPr dirty="0"/>
          </a:p>
          <a:p>
            <a:pPr marL="177800" marR="0" lvl="2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Apoyo durante un tiempo limitado, generalmente entre 3 a 6 meses.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software es aceptada en una aceleradora gubernamental que ofrece $20,000 en financiamiento, espacio de oficina gratuito, y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mentoría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durante seis meses.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C607CF-BFA8-F541-A817-74E98504DCE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503236" y="912813"/>
            <a:ext cx="817245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 PERÚ INNOVATE es una iniciativa del gobierno peruano diseñada para fomentar la creación y el crecimiento de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innovadoras en el país. Este programa forma parte de la estrategia nacional de Innóvate Perú, que busca impulsar la innovación, la tecnología y el emprendimiento a través de diversos mecanismos de apoyo.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3DD738-1C38-CB41-8D93-7C5C76A11BC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9F624F1-654D-8443-A2FD-6324EE9AFE39}"/>
              </a:ext>
            </a:extLst>
          </p:cNvPr>
          <p:cNvGrpSpPr/>
          <p:nvPr/>
        </p:nvGrpSpPr>
        <p:grpSpPr>
          <a:xfrm>
            <a:off x="2940059" y="2183724"/>
            <a:ext cx="3263881" cy="2851653"/>
            <a:chOff x="1159614" y="2194930"/>
            <a:chExt cx="2500177" cy="2184404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47EF256-DCD6-2143-AA05-92B7639B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614" y="2681105"/>
              <a:ext cx="2500177" cy="1371902"/>
            </a:xfrm>
            <a:prstGeom prst="rect">
              <a:avLst/>
            </a:prstGeom>
          </p:spPr>
        </p:pic>
        <p:pic>
          <p:nvPicPr>
            <p:cNvPr id="8" name="Google Shape;397;p37">
              <a:extLst>
                <a:ext uri="{FF2B5EF4-FFF2-40B4-BE49-F238E27FC236}">
                  <a16:creationId xmlns:a16="http://schemas.microsoft.com/office/drawing/2014/main" id="{5DA81522-3A88-0945-AF56-7A526028649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2456" t="62382" r="12256" b="21854"/>
            <a:stretch/>
          </p:blipFill>
          <p:spPr>
            <a:xfrm>
              <a:off x="2005909" y="4099862"/>
              <a:ext cx="796795" cy="279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F484B04-67F9-7E4E-B148-D97F05BF6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9271" y="2194930"/>
              <a:ext cx="1820862" cy="43931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503238" y="912813"/>
            <a:ext cx="3889375" cy="278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ASESORAMIENTO Y FORMACIÓN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Servicios gratuitos o subsidiados de asesoramiento y capacitación proporcionados por el gobierno para ayudar a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 desarrollar sus habilidades empresariales.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Talleres y seminarios sobre temas como marketing, finanzas, y gestión de negocios.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Consultoría personalizada.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778564-BDB4-1049-8DE6-30250A00797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533CEC-C6C4-A047-9D9B-001D13766D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503238" y="912813"/>
            <a:ext cx="3881271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ASESORAMIENTO Y FORMACIÓN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Mejora las habilidades de los fundadores y el equipo.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Formación gratuita o a bajo costo.</a:t>
            </a:r>
            <a:endParaRPr sz="1500" dirty="0"/>
          </a:p>
          <a:p>
            <a:pPr marL="182563" marR="0" lvl="2" indent="-809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Cupos pueden ser limitados y la demanda alta.</a:t>
            </a:r>
            <a:endParaRPr sz="15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efectividad del asesoramiento puede variar según los consultores y programas.</a:t>
            </a:r>
            <a:endParaRPr sz="1500"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5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participa en un programa de formación empresarial gubernamental que ofrece talleres mensuales sobre gestión financiera y estrategias de crecimiento.</a:t>
            </a:r>
            <a:endParaRPr sz="15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96F0BA9-4B7A-E243-9F7C-BF0A693BCFF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PROGRAMAS DE LOS GOBIERNOS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91CC1A-2FDE-4C46-877C-C7C455961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3"/>
            <a:ext cx="3924299" cy="432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CEDB5FE-37FF-AE43-BBE2-78E06319CEB3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962BE8D-2EAC-264D-AEEE-B8E084DCC308}"/>
              </a:ext>
            </a:extLst>
          </p:cNvPr>
          <p:cNvSpPr txBox="1"/>
          <p:nvPr/>
        </p:nvSpPr>
        <p:spPr>
          <a:xfrm>
            <a:off x="1282298" y="918372"/>
            <a:ext cx="5521727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lvl="0" indent="0">
              <a:buNone/>
            </a:pP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En el dinámico y competitivo mundo del emprendimiento, uno de los mayores desafíos que enfrentan los emprendedores es asegurar el financiamiento necesario para convertir sus ideas en realidades viables y sostenibles. Hoy, exploramos las diversas vías de financiamiento disponibles para las 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, comprendiendo tanto sus beneficios como </a:t>
            </a:r>
            <a:b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</a:b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sus desafíos.</a:t>
            </a:r>
            <a:endParaRPr lang="es-ES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80000" lvl="0" indent="-66675">
              <a:buClr>
                <a:schemeClr val="dk1"/>
              </a:buClr>
              <a:buSzPts val="1600"/>
              <a:buFont typeface="Arial"/>
              <a:buNone/>
            </a:pPr>
            <a:endParaRPr lang="es-ES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11725" lvl="0" indent="0">
              <a:buNone/>
            </a:pP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El financiamiento es la columna vertebral que permite a una 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startup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avanzar desde la fase de idea hasta convertirse en una empresa operativa y en crecimiento.</a:t>
            </a:r>
            <a:endParaRPr lang="es-ES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80000" lvl="0" indent="-66675">
              <a:buClr>
                <a:schemeClr val="dk1"/>
              </a:buClr>
              <a:buSzPts val="1600"/>
              <a:buFont typeface="Arial"/>
              <a:buNone/>
            </a:pPr>
            <a:endParaRPr lang="es-ES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11725" lvl="0" indent="0">
              <a:buNone/>
            </a:pP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En esta sesión, aprenderás acerca de las diversas fuentes de financiamiento disponibles para 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, destacando sus características, ventajas y desventajas.</a:t>
            </a:r>
            <a:endParaRPr lang="es-E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1496BA-AFB0-2C4D-8459-3641FF46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FB968A-BDF2-7143-BA86-5061830231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E977E13-0B12-5D4F-9FED-4856BCB9D184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241B26E-2130-A04E-A4E6-B04556D00F24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FD42CC6-D90E-CD41-81D8-F1B36235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455207"/>
            <a:ext cx="117851" cy="1213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3BAE4A-3832-0244-B278-B0D2090B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3304490"/>
            <a:ext cx="117851" cy="121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25D69E4-44ED-6244-8E92-F2A329ADDB3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229CE1-4A96-2442-B85F-E4AF34484BA3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CROWFUNDING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79B32E-5159-8E46-B278-622B2116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503238" y="912813"/>
            <a:ext cx="3889374" cy="278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crowdfunding es una técnica de financiamiento en la cual se recauda dinero a través de pequeñas contribuciones de un gran número de personas, generalmente a través de plataformas en línea.</a:t>
            </a:r>
            <a:endParaRPr dirty="0"/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método permite a emprendedores y </a:t>
            </a:r>
            <a:r>
              <a:rPr lang="es-ES" sz="1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obtener fondos directamente del público, a menudo antes de que el producto o servicio esté completamente desarrollado.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78FF7D-21D3-9A4E-B2B4-FB75B4C2DA1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F83FC4-C9FD-7A49-8E9B-50EA4B53D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503238" y="912813"/>
            <a:ext cx="48254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MODELOS DE CROWFUNDING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3E34F-1C29-C94B-B0DD-7E7FD540683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05D261-0EBD-B943-A957-A47AD8C2F023}"/>
              </a:ext>
            </a:extLst>
          </p:cNvPr>
          <p:cNvSpPr/>
          <p:nvPr/>
        </p:nvSpPr>
        <p:spPr>
          <a:xfrm>
            <a:off x="855930" y="1869110"/>
            <a:ext cx="3326749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ts val="1600"/>
              <a:tabLst>
                <a:tab pos="569913" algn="l"/>
              </a:tabLst>
            </a:pP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CROWDFUNDING BASADO EN RECOMPENSAS (REWARD-BASED)</a:t>
            </a:r>
            <a:endParaRPr lang="es-ES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9" name="Agrupar 4">
            <a:extLst>
              <a:ext uri="{FF2B5EF4-FFF2-40B4-BE49-F238E27FC236}">
                <a16:creationId xmlns:a16="http://schemas.microsoft.com/office/drawing/2014/main" id="{D346D956-58BF-2F42-968E-30EB904AEA72}"/>
              </a:ext>
            </a:extLst>
          </p:cNvPr>
          <p:cNvGrpSpPr/>
          <p:nvPr/>
        </p:nvGrpSpPr>
        <p:grpSpPr>
          <a:xfrm>
            <a:off x="639913" y="1917396"/>
            <a:ext cx="459474" cy="403823"/>
            <a:chOff x="5892512" y="2805541"/>
            <a:chExt cx="459474" cy="40382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8516115-6618-E245-94A2-6C5EB6787AD5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C4B81D4-F53A-C344-898C-230D7E6C3B7D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" name="Triángulo 11">
              <a:extLst>
                <a:ext uri="{FF2B5EF4-FFF2-40B4-BE49-F238E27FC236}">
                  <a16:creationId xmlns:a16="http://schemas.microsoft.com/office/drawing/2014/main" id="{EFA4966F-D267-4B41-931C-6EFC2241641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079863F-D5B9-1E49-AB88-821E66189B0A}"/>
              </a:ext>
            </a:extLst>
          </p:cNvPr>
          <p:cNvSpPr/>
          <p:nvPr/>
        </p:nvSpPr>
        <p:spPr>
          <a:xfrm>
            <a:off x="855930" y="2476212"/>
            <a:ext cx="3326749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ts val="1600"/>
              <a:tabLst>
                <a:tab pos="569913" algn="l"/>
              </a:tabLst>
            </a:pP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CROWDFUNDING BASADO EN </a:t>
            </a:r>
            <a:b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DONACIONES (DONATION-BASED)</a:t>
            </a:r>
            <a:endParaRPr lang="es-ES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4" name="Agrupar 4">
            <a:extLst>
              <a:ext uri="{FF2B5EF4-FFF2-40B4-BE49-F238E27FC236}">
                <a16:creationId xmlns:a16="http://schemas.microsoft.com/office/drawing/2014/main" id="{A06D7E4E-CB2C-4646-AC85-A326260ADEB4}"/>
              </a:ext>
            </a:extLst>
          </p:cNvPr>
          <p:cNvGrpSpPr/>
          <p:nvPr/>
        </p:nvGrpSpPr>
        <p:grpSpPr>
          <a:xfrm>
            <a:off x="639913" y="2524498"/>
            <a:ext cx="459474" cy="403823"/>
            <a:chOff x="5892512" y="2805541"/>
            <a:chExt cx="459474" cy="403823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2AD0F6A-24C0-EB4F-80C8-2013A7C602D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BC8DD40-23C5-2A4A-89C3-5CCFCDFDDE4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7" name="Triángulo 16">
              <a:extLst>
                <a:ext uri="{FF2B5EF4-FFF2-40B4-BE49-F238E27FC236}">
                  <a16:creationId xmlns:a16="http://schemas.microsoft.com/office/drawing/2014/main" id="{5C107124-B009-E14B-8312-9CE858D6CF3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A19F2E0-E11E-EC43-8FB3-C4DCEFFAA14B}"/>
              </a:ext>
            </a:extLst>
          </p:cNvPr>
          <p:cNvSpPr/>
          <p:nvPr/>
        </p:nvSpPr>
        <p:spPr>
          <a:xfrm>
            <a:off x="855930" y="3075819"/>
            <a:ext cx="3326749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ts val="1600"/>
              <a:tabLst>
                <a:tab pos="569913" algn="l"/>
              </a:tabLst>
            </a:pP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EQUITY CROWDFUNDING</a:t>
            </a:r>
            <a:endParaRPr lang="es-ES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9" name="Agrupar 4">
            <a:extLst>
              <a:ext uri="{FF2B5EF4-FFF2-40B4-BE49-F238E27FC236}">
                <a16:creationId xmlns:a16="http://schemas.microsoft.com/office/drawing/2014/main" id="{2C8821D4-0DD1-9D4C-90DB-885010552C47}"/>
              </a:ext>
            </a:extLst>
          </p:cNvPr>
          <p:cNvGrpSpPr/>
          <p:nvPr/>
        </p:nvGrpSpPr>
        <p:grpSpPr>
          <a:xfrm>
            <a:off x="639913" y="3124105"/>
            <a:ext cx="459474" cy="403823"/>
            <a:chOff x="5892512" y="2805541"/>
            <a:chExt cx="459474" cy="403823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B78305A-C57A-4E4A-82D4-8BA585D4F6C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FF89F23-43D6-BB45-892D-715A4301590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2" name="Triángulo 21">
              <a:extLst>
                <a:ext uri="{FF2B5EF4-FFF2-40B4-BE49-F238E27FC236}">
                  <a16:creationId xmlns:a16="http://schemas.microsoft.com/office/drawing/2014/main" id="{ABD2F5CC-8332-BC41-9A43-FE520127B45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D8A1451A-5A22-6E4C-8422-A06D26A3D35D}"/>
              </a:ext>
            </a:extLst>
          </p:cNvPr>
          <p:cNvSpPr/>
          <p:nvPr/>
        </p:nvSpPr>
        <p:spPr>
          <a:xfrm>
            <a:off x="855930" y="3675426"/>
            <a:ext cx="3326749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ts val="1600"/>
              <a:tabLst>
                <a:tab pos="569913" algn="l"/>
              </a:tabLst>
            </a:pP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CROWDFUNDING BASADO EN </a:t>
            </a:r>
            <a:b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3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PRÉSTAMOS (LENDING-BASED)</a:t>
            </a:r>
            <a:endParaRPr lang="es-ES" sz="13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4" name="Agrupar 4">
            <a:extLst>
              <a:ext uri="{FF2B5EF4-FFF2-40B4-BE49-F238E27FC236}">
                <a16:creationId xmlns:a16="http://schemas.microsoft.com/office/drawing/2014/main" id="{B54AD036-486E-EE42-9395-EAEFB4137D91}"/>
              </a:ext>
            </a:extLst>
          </p:cNvPr>
          <p:cNvGrpSpPr/>
          <p:nvPr/>
        </p:nvGrpSpPr>
        <p:grpSpPr>
          <a:xfrm>
            <a:off x="639913" y="3723712"/>
            <a:ext cx="459474" cy="403823"/>
            <a:chOff x="5892512" y="2805541"/>
            <a:chExt cx="459474" cy="403823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816313C-7FF7-6341-9843-F76E4AD5398D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D0D6CC14-CD32-EA4F-AF47-32D1747EB7A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7" name="Triángulo 26">
              <a:extLst>
                <a:ext uri="{FF2B5EF4-FFF2-40B4-BE49-F238E27FC236}">
                  <a16:creationId xmlns:a16="http://schemas.microsoft.com/office/drawing/2014/main" id="{5AB786F3-E1AF-6F45-9D50-94D4197A069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FB1B55A-EE4E-074F-8389-0F5FC2E20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3"/>
            <a:ext cx="4392612" cy="432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/>
        </p:nvSpPr>
        <p:spPr>
          <a:xfrm>
            <a:off x="503238" y="1489075"/>
            <a:ext cx="388937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reciben una recompensa no monetaria a cambio de su apoyo financiero. Las recompensas suelen ser productos o servicios relacionados con el proyecto.</a:t>
            </a:r>
            <a:endParaRPr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lang="es-ES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reciben recompensas tangibles, como productos, descuentos, o experiencias exclusivas.</a:t>
            </a:r>
            <a:endParaRPr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a las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vender productos antes de su lanzamiento.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86C95E-8D53-BA47-9012-DE8DDF94F36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B49CBE9-1583-364C-A8A8-F536AAC5486C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9E2E4BBD-C103-624A-B14B-14EAEC06FF56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CROWDFUNDING BASADO EN RECOMPENSAS (REWARD-BASED)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60ED6760-81F9-8C48-8FE6-11D510D3BDE1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071F4B4C-08B9-764D-AB33-EA99DC5B40C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0D60E83E-A7B8-1C4A-9FAB-4D30C73905A4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8E1C3561-97C8-4E42-A2D1-AF56519B0229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4B251E3-8553-FD4B-96D1-4B94897BF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2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/>
        </p:nvSpPr>
        <p:spPr>
          <a:xfrm>
            <a:off x="503237" y="1489075"/>
            <a:ext cx="3889376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lang="es-ES" sz="13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Prueba la demanda del producto antes de la producción masiva.</a:t>
            </a:r>
            <a:endParaRPr lang="es-ES" sz="13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fundadores no ceden participación accionaria.</a:t>
            </a:r>
            <a:endParaRPr lang="es-ES" sz="13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Incrementa la exposición de la marca y el producto.</a:t>
            </a:r>
            <a:endParaRPr lang="es-ES" sz="1300" dirty="0"/>
          </a:p>
          <a:p>
            <a:pPr marL="182563" marR="0" lvl="2" indent="-809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None/>
            </a:pPr>
            <a:endParaRPr lang="es-ES" sz="13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lang="es-ES" sz="13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entrega de recompensas puede ser complicada y costosa.</a:t>
            </a:r>
            <a:endParaRPr lang="es-ES" sz="1300" dirty="0"/>
          </a:p>
          <a:p>
            <a:pPr marL="182563" marR="0" lvl="2" indent="-18256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plataformas suelen cobrar comisiones por el dinero recaudado.</a:t>
            </a:r>
            <a:endParaRPr lang="es-ES" sz="1300" dirty="0"/>
          </a:p>
          <a:p>
            <a:pPr marL="182563" marR="0" lvl="2" indent="-809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3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sz="1300" dirty="0"/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3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3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de tecnología lanza una campaña en Kickstarter para financiar un nuevo gadget. Ofrecen el gadget a un precio con descuento como recompensa a los primeros contribuyentes.</a:t>
            </a:r>
            <a:endParaRPr lang="es-ES" sz="1300" dirty="0">
              <a:solidFill>
                <a:srgbClr val="7150A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70A554-6914-1843-8C24-18C1E4C2927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A9A6AA0-F867-9D4F-B99C-90244842F5F9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21B5C61C-CDC6-7747-8848-A3A6A147E5D3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CROWDFUNDING BASADO EN RECOMPENSAS (REWARD-BASED)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2B7ADEF3-5D3B-4542-AFB6-BC4EA18C6CAF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B2E34057-AE35-3249-B7D0-35ECB6DB7407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5206780-6521-E34C-B6CD-972F36A973E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4480638C-1501-7342-BD1E-2E22D09BA799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D642B82C-6BDC-4F43-9337-67E74C0F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2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503238" y="1489075"/>
            <a:ext cx="388937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personas contribuyen sin esperar una recompensa, generalmente para apoyar causas sociales, comunitarias o personales.</a:t>
            </a: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apoyan proyectos por razones filantrópicas.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se espera ninguna recompensa financiera </a:t>
            </a:r>
            <a:b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tangible.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747260-0132-6841-BDA6-6EB65183E6C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17BFDB9-9609-5645-BDB1-BA1D78F1F430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0C57DEB7-DA8A-CC46-8808-1DCE48314E14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indent="0" algn="ctr">
                <a:buSzPts val="1600"/>
                <a:buFont typeface="Arial"/>
                <a:buNone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CROWFUNDING BASADO EN DONACIONES (DONATION-BASED)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5B2BFD24-4395-B449-8C4B-D548C8C6726D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00A02A7-AEBE-0C47-8813-63958227BF36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D642681-22FC-EB49-84CA-A7177CF18A6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84CBFFC6-4F38-2846-B87D-91DB72AB6C5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900F0F3-248A-1542-8DBA-A9D96A70D5F1}"/>
              </a:ext>
            </a:extLst>
          </p:cNvPr>
          <p:cNvGrpSpPr/>
          <p:nvPr/>
        </p:nvGrpSpPr>
        <p:grpSpPr>
          <a:xfrm>
            <a:off x="5336498" y="1183878"/>
            <a:ext cx="2788171" cy="2483614"/>
            <a:chOff x="5336498" y="1095108"/>
            <a:chExt cx="2788171" cy="2483614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FFE84CA-39DD-4A4B-B0EF-95B907EC70B0}"/>
                </a:ext>
              </a:extLst>
            </p:cNvPr>
            <p:cNvSpPr/>
            <p:nvPr/>
          </p:nvSpPr>
          <p:spPr>
            <a:xfrm>
              <a:off x="5336498" y="2844204"/>
              <a:ext cx="734518" cy="734518"/>
            </a:xfrm>
            <a:prstGeom prst="ellips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A4AF633-C609-C445-A831-15AF9F51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8156" y="2951175"/>
              <a:ext cx="351202" cy="520576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1FE1497-658D-5A4B-8BD4-6E8932149999}"/>
                </a:ext>
              </a:extLst>
            </p:cNvPr>
            <p:cNvSpPr/>
            <p:nvPr/>
          </p:nvSpPr>
          <p:spPr>
            <a:xfrm>
              <a:off x="6393305" y="2844204"/>
              <a:ext cx="734518" cy="734518"/>
            </a:xfrm>
            <a:prstGeom prst="ellips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06EEF13-E5C7-564A-8914-7614E980D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963" y="2951175"/>
              <a:ext cx="351202" cy="520576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27F4F8F-D6A9-6E4C-8A2B-85343502B855}"/>
                </a:ext>
              </a:extLst>
            </p:cNvPr>
            <p:cNvSpPr/>
            <p:nvPr/>
          </p:nvSpPr>
          <p:spPr>
            <a:xfrm>
              <a:off x="7390151" y="2844204"/>
              <a:ext cx="734518" cy="734518"/>
            </a:xfrm>
            <a:prstGeom prst="ellips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2B64770-92A5-034F-B433-3425F26E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1809" y="2951175"/>
              <a:ext cx="351202" cy="520576"/>
            </a:xfrm>
            <a:prstGeom prst="rect">
              <a:avLst/>
            </a:prstGeom>
          </p:spPr>
        </p:pic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B41AB30-AE1B-B340-B84B-B0A6F0FE9E29}"/>
                </a:ext>
              </a:extLst>
            </p:cNvPr>
            <p:cNvSpPr/>
            <p:nvPr/>
          </p:nvSpPr>
          <p:spPr>
            <a:xfrm>
              <a:off x="5707504" y="1738859"/>
              <a:ext cx="412230" cy="1086787"/>
            </a:xfrm>
            <a:custGeom>
              <a:avLst/>
              <a:gdLst>
                <a:gd name="connsiteX0" fmla="*/ 412230 w 412230"/>
                <a:gd name="connsiteY0" fmla="*/ 0 h 1086787"/>
                <a:gd name="connsiteX1" fmla="*/ 0 w 412230"/>
                <a:gd name="connsiteY1" fmla="*/ 0 h 1086787"/>
                <a:gd name="connsiteX2" fmla="*/ 0 w 412230"/>
                <a:gd name="connsiteY2" fmla="*/ 1086787 h 108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230" h="1086787">
                  <a:moveTo>
                    <a:pt x="412230" y="0"/>
                  </a:moveTo>
                  <a:lnTo>
                    <a:pt x="0" y="0"/>
                  </a:lnTo>
                  <a:lnTo>
                    <a:pt x="0" y="1086787"/>
                  </a:lnTo>
                </a:path>
              </a:pathLst>
            </a:custGeom>
            <a:noFill/>
            <a:ln w="31750">
              <a:solidFill>
                <a:srgbClr val="808799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459E61A-8131-A04E-AFF3-A49FAC71EFF3}"/>
                </a:ext>
              </a:extLst>
            </p:cNvPr>
            <p:cNvSpPr/>
            <p:nvPr/>
          </p:nvSpPr>
          <p:spPr>
            <a:xfrm flipH="1">
              <a:off x="7374665" y="1738859"/>
              <a:ext cx="412230" cy="1086787"/>
            </a:xfrm>
            <a:custGeom>
              <a:avLst/>
              <a:gdLst>
                <a:gd name="connsiteX0" fmla="*/ 412230 w 412230"/>
                <a:gd name="connsiteY0" fmla="*/ 0 h 1086787"/>
                <a:gd name="connsiteX1" fmla="*/ 0 w 412230"/>
                <a:gd name="connsiteY1" fmla="*/ 0 h 1086787"/>
                <a:gd name="connsiteX2" fmla="*/ 0 w 412230"/>
                <a:gd name="connsiteY2" fmla="*/ 1086787 h 108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230" h="1086787">
                  <a:moveTo>
                    <a:pt x="412230" y="0"/>
                  </a:moveTo>
                  <a:lnTo>
                    <a:pt x="0" y="0"/>
                  </a:lnTo>
                  <a:lnTo>
                    <a:pt x="0" y="1086787"/>
                  </a:lnTo>
                </a:path>
              </a:pathLst>
            </a:custGeom>
            <a:noFill/>
            <a:ln w="31750">
              <a:solidFill>
                <a:srgbClr val="808799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2ADE1F2-61CF-B347-B0D5-7B0187133A57}"/>
                </a:ext>
              </a:extLst>
            </p:cNvPr>
            <p:cNvSpPr/>
            <p:nvPr/>
          </p:nvSpPr>
          <p:spPr>
            <a:xfrm>
              <a:off x="6100996" y="1095108"/>
              <a:ext cx="1289155" cy="1289155"/>
            </a:xfrm>
            <a:prstGeom prst="ellips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20EF2F4-09C1-4C43-B38A-63D1D2B4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780" y="1254158"/>
              <a:ext cx="998954" cy="998954"/>
            </a:xfrm>
            <a:prstGeom prst="rect">
              <a:avLst/>
            </a:prstGeom>
          </p:spPr>
        </p:pic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FCDC8779-61E5-2B4E-807A-615C2EDC2B8D}"/>
                </a:ext>
              </a:extLst>
            </p:cNvPr>
            <p:cNvCxnSpPr>
              <a:stCxn id="18" idx="4"/>
            </p:cNvCxnSpPr>
            <p:nvPr/>
          </p:nvCxnSpPr>
          <p:spPr>
            <a:xfrm flipH="1">
              <a:off x="6745573" y="2384263"/>
              <a:ext cx="1" cy="441383"/>
            </a:xfrm>
            <a:prstGeom prst="straightConnector1">
              <a:avLst/>
            </a:prstGeom>
            <a:ln w="31750">
              <a:solidFill>
                <a:srgbClr val="808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9D1E4-7FAA-214E-8CB5-967DCD4AEE6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77;p34">
            <a:extLst>
              <a:ext uri="{FF2B5EF4-FFF2-40B4-BE49-F238E27FC236}">
                <a16:creationId xmlns:a16="http://schemas.microsoft.com/office/drawing/2014/main" id="{184FF0EE-7C8C-0A4A-94E7-4EEA82F407CE}"/>
              </a:ext>
            </a:extLst>
          </p:cNvPr>
          <p:cNvSpPr txBox="1"/>
          <p:nvPr/>
        </p:nvSpPr>
        <p:spPr>
          <a:xfrm>
            <a:off x="503238" y="1489075"/>
            <a:ext cx="817245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hay necesidad de cumplir con promesas de recompensas.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Ideal para proyectos con un fuerte componente social o comunitario.</a:t>
            </a:r>
            <a:endParaRPr lang="es-ES" sz="1500"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Difícil de recaudar grandes sumas sin una causa convincente.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Alta competencia por la atención y los fondos </a:t>
            </a:r>
            <a:b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del público.</a:t>
            </a:r>
            <a:endParaRPr lang="es-ES" sz="1500"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Una organización sin fines de lucro utiliza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GoFundMe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para recaudar fondos para construir un centro comunitario en una zona desfavorecida.</a:t>
            </a:r>
            <a:endParaRPr lang="es-ES" sz="1500" dirty="0">
              <a:solidFill>
                <a:srgbClr val="7150A0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FD1B229-B999-2B47-AEFD-6CE9F94D6C13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F62F672-75AC-D444-B77B-4B44F0FB14AA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indent="0" algn="ctr">
                <a:buSzPts val="1600"/>
                <a:buFont typeface="Arial"/>
                <a:buNone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CROWFUNDING BASADO EN DONACIONES (DONATION-BASED)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F37AFC7E-6732-004A-8B4D-ACA230B5EB60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507AE39-B14A-864E-9F6B-C7B13CB9498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FF7CEA64-477D-CF4F-8D99-874FBB96BC9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39A751FC-0E21-FE43-B45C-63236B102180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/>
        </p:nvSpPr>
        <p:spPr>
          <a:xfrm>
            <a:off x="503238" y="1489075"/>
            <a:ext cx="388937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inversores reciben una participación accionaria en la empresa a cambio de su inversión.</a:t>
            </a: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son inversores y esperan un retorno financiero.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fundadores ceden parte de la propiedad de la empresa.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A78B6B-B1C1-714C-9E7C-DDD3353370C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D492A67-41D2-2746-99E3-9AC485AA432A}"/>
              </a:ext>
            </a:extLst>
          </p:cNvPr>
          <p:cNvGrpSpPr/>
          <p:nvPr/>
        </p:nvGrpSpPr>
        <p:grpSpPr>
          <a:xfrm>
            <a:off x="325140" y="912813"/>
            <a:ext cx="2687883" cy="394721"/>
            <a:chOff x="287221" y="917244"/>
            <a:chExt cx="3160449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48CAFB41-4F1B-1044-817D-333F467D6340}"/>
                </a:ext>
              </a:extLst>
            </p:cNvPr>
            <p:cNvSpPr/>
            <p:nvPr/>
          </p:nvSpPr>
          <p:spPr>
            <a:xfrm>
              <a:off x="503237" y="917244"/>
              <a:ext cx="2944433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EQUITY CROWFUNDING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A23AF5D0-5F68-444F-AF51-BEEAD0BED4D5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A6628DF5-5F88-4542-902B-BB0AB371B03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FD7EED6-B09F-E14D-B318-AC70FE500C1C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430A8DD0-29A8-A748-B74D-6638A05045E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12" name="Google Shape;294;p36" descr="Equity crowdfunding">
            <a:extLst>
              <a:ext uri="{FF2B5EF4-FFF2-40B4-BE49-F238E27FC236}">
                <a16:creationId xmlns:a16="http://schemas.microsoft.com/office/drawing/2014/main" id="{ECED98A1-E9A7-BC47-9FCE-E82758A03E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878" r="5178"/>
          <a:stretch/>
        </p:blipFill>
        <p:spPr>
          <a:xfrm>
            <a:off x="4922674" y="1301790"/>
            <a:ext cx="3543169" cy="323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/>
        </p:nvSpPr>
        <p:spPr>
          <a:xfrm>
            <a:off x="503237" y="1509114"/>
            <a:ext cx="3889376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obtener grandes sumas de dinero.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 la creación de una base de inversores interesados en el éxito a largo plazo.</a:t>
            </a:r>
          </a:p>
          <a:p>
            <a:pPr marL="6350" marR="0" lvl="2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</a:pP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fundadores deben ceder una parte de la empresa.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Sujeto a regulaciones financieras y requisitos legales.</a:t>
            </a:r>
            <a:endParaRPr sz="1500"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de energía renovable utiliza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Seedrs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para recaudar $500,000 a cambio del 15% de participación accionaria en la empresa.</a:t>
            </a:r>
            <a:endParaRPr sz="1500" dirty="0">
              <a:solidFill>
                <a:srgbClr val="7150A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0EF803-5B2F-AE40-9570-FEFCB757734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E6CF0B4-40E3-6A4F-A008-BB324E3D4344}"/>
              </a:ext>
            </a:extLst>
          </p:cNvPr>
          <p:cNvGrpSpPr/>
          <p:nvPr/>
        </p:nvGrpSpPr>
        <p:grpSpPr>
          <a:xfrm>
            <a:off x="325140" y="912813"/>
            <a:ext cx="2687883" cy="394721"/>
            <a:chOff x="287221" y="917244"/>
            <a:chExt cx="3160449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D1FD6D24-064B-344C-B71E-D427861C03B9}"/>
                </a:ext>
              </a:extLst>
            </p:cNvPr>
            <p:cNvSpPr/>
            <p:nvPr/>
          </p:nvSpPr>
          <p:spPr>
            <a:xfrm>
              <a:off x="503237" y="917244"/>
              <a:ext cx="2944433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EQUITY CROWFUNDING</a:t>
              </a:r>
              <a:endParaRPr lang="es-ES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21AD9741-46CC-1E4F-9A08-F6BF1D1DBE70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14BA59AE-533D-BE4B-A54E-2F8C283C124D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F3FF59D2-D53A-BC44-8001-09812905EDC6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4FA8CCF1-6167-BF46-9DA6-CFBA50061FC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12" name="Google Shape;294;p36" descr="Equity crowdfunding">
            <a:extLst>
              <a:ext uri="{FF2B5EF4-FFF2-40B4-BE49-F238E27FC236}">
                <a16:creationId xmlns:a16="http://schemas.microsoft.com/office/drawing/2014/main" id="{7F458EB6-4AD4-1341-92EF-D0A887235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878" r="5178"/>
          <a:stretch/>
        </p:blipFill>
        <p:spPr>
          <a:xfrm>
            <a:off x="4922674" y="1301790"/>
            <a:ext cx="3543169" cy="323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/>
        </p:nvSpPr>
        <p:spPr>
          <a:xfrm>
            <a:off x="503238" y="1489075"/>
            <a:ext cx="816434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prestan dinero a la empresa con la expectativa de ser reembolsados con intereses.</a:t>
            </a:r>
            <a:endParaRPr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debe devolver el dinero con intereses.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actúan como prestamistas.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1C3FB4-4D10-7442-AF0C-B5430E0D4A2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546DE25-C5C8-E24C-923B-68EBAE554C78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446AF43D-4C0F-474B-80D2-5B36A98DAFC3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CROWFUNDING BASADO EN </a:t>
              </a:r>
              <a:b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PRÉSTAMOS (LENDING-BASED)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71E86481-EC1C-194D-BDDE-B843F9A12EFE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CF79327-14E5-784B-9620-F9954FE8799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4348FBD-0AEA-4A40-ADF9-72B1ECF0DA4B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96FE4B21-2E6D-4C4A-A848-8B1D8EB2AFEB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7FADC46-07D8-9349-9ED6-D6E8FE16467F}"/>
              </a:ext>
            </a:extLst>
          </p:cNvPr>
          <p:cNvGrpSpPr/>
          <p:nvPr/>
        </p:nvGrpSpPr>
        <p:grpSpPr>
          <a:xfrm>
            <a:off x="1882523" y="3192653"/>
            <a:ext cx="5378954" cy="1476530"/>
            <a:chOff x="1914418" y="3325657"/>
            <a:chExt cx="5378954" cy="1476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3EC80FE-B43A-6A47-82B0-8EAE915E8D03}"/>
                </a:ext>
              </a:extLst>
            </p:cNvPr>
            <p:cNvSpPr/>
            <p:nvPr/>
          </p:nvSpPr>
          <p:spPr>
            <a:xfrm>
              <a:off x="5827652" y="3336467"/>
              <a:ext cx="1465720" cy="1465720"/>
            </a:xfrm>
            <a:prstGeom prst="ellips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9BE5C21-2D21-6842-8BA2-E3915EA7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655" y="3605664"/>
              <a:ext cx="1035713" cy="927324"/>
            </a:xfrm>
            <a:prstGeom prst="rect">
              <a:avLst/>
            </a:prstGeom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7AD9B27-56D2-8A43-B861-416F51CB4077}"/>
                </a:ext>
              </a:extLst>
            </p:cNvPr>
            <p:cNvSpPr/>
            <p:nvPr/>
          </p:nvSpPr>
          <p:spPr>
            <a:xfrm>
              <a:off x="1914418" y="3325657"/>
              <a:ext cx="1465720" cy="1465720"/>
            </a:xfrm>
            <a:prstGeom prst="ellips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653E282-7C8A-A844-B285-EB766F89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790" y="3572890"/>
              <a:ext cx="1238347" cy="971252"/>
            </a:xfrm>
            <a:prstGeom prst="rect">
              <a:avLst/>
            </a:prstGeom>
          </p:spPr>
        </p:pic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8675201-D9A8-5347-847D-75CA6C286788}"/>
                </a:ext>
              </a:extLst>
            </p:cNvPr>
            <p:cNvSpPr/>
            <p:nvPr/>
          </p:nvSpPr>
          <p:spPr>
            <a:xfrm>
              <a:off x="3871035" y="3325657"/>
              <a:ext cx="1465720" cy="1465720"/>
            </a:xfrm>
            <a:prstGeom prst="ellips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9613FA5-4EA2-4A4E-A3D9-62B5448995A9}"/>
                </a:ext>
              </a:extLst>
            </p:cNvPr>
            <p:cNvGrpSpPr/>
            <p:nvPr/>
          </p:nvGrpSpPr>
          <p:grpSpPr>
            <a:xfrm>
              <a:off x="4163389" y="3669687"/>
              <a:ext cx="929763" cy="842869"/>
              <a:chOff x="9573822" y="3553189"/>
              <a:chExt cx="1358900" cy="1231900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DD41395-534B-F147-B876-B19797DD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3822" y="3553189"/>
                <a:ext cx="1358900" cy="1231900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E9AB765E-CF0D-0A44-84FE-68581C1E1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3769" y="3709754"/>
                <a:ext cx="572374" cy="548189"/>
              </a:xfrm>
              <a:prstGeom prst="rect">
                <a:avLst/>
              </a:prstGeom>
            </p:spPr>
          </p:pic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D518186C-2351-C241-8945-71FEF1012915}"/>
                  </a:ext>
                </a:extLst>
              </p:cNvPr>
              <p:cNvCxnSpPr/>
              <p:nvPr/>
            </p:nvCxnSpPr>
            <p:spPr>
              <a:xfrm>
                <a:off x="9721121" y="3762531"/>
                <a:ext cx="230699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2387CBE-699A-FB48-BF9A-19A9EEBD0F2E}"/>
                  </a:ext>
                </a:extLst>
              </p:cNvPr>
              <p:cNvCxnSpPr/>
              <p:nvPr/>
            </p:nvCxnSpPr>
            <p:spPr>
              <a:xfrm>
                <a:off x="9721121" y="3987384"/>
                <a:ext cx="230699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C205C949-5709-BA45-8E57-A8D75F02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121" y="4069830"/>
                <a:ext cx="115349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29E80A7-4539-3549-BF3E-1C8272A7B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121" y="4137285"/>
                <a:ext cx="230699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B49DE217-AA78-F442-BA32-A4A0A40B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121" y="4197246"/>
                <a:ext cx="230699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1780A79B-2B85-DB4B-A2A8-9D849795926F}"/>
                  </a:ext>
                </a:extLst>
              </p:cNvPr>
              <p:cNvCxnSpPr/>
              <p:nvPr/>
            </p:nvCxnSpPr>
            <p:spPr>
              <a:xfrm>
                <a:off x="10568065" y="3762531"/>
                <a:ext cx="230699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1B99035B-7970-9B43-ACEC-D3EC0603B67A}"/>
                  </a:ext>
                </a:extLst>
              </p:cNvPr>
              <p:cNvCxnSpPr/>
              <p:nvPr/>
            </p:nvCxnSpPr>
            <p:spPr>
              <a:xfrm>
                <a:off x="10568065" y="3987384"/>
                <a:ext cx="230699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A41C66FB-97A5-0F42-9D6F-0760B5F22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68425" y="4069830"/>
                <a:ext cx="115349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DB173B7-3DC4-024A-BB8D-7E34B52DF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68065" y="4137285"/>
                <a:ext cx="230699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F981563A-24DE-3943-B45E-DF9DBC669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68065" y="4197246"/>
                <a:ext cx="230699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44EBBAF-B943-7942-995F-8C9AD5762C0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41DDB0-FFA6-2548-AF46-3858945379FC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CAPITAL APORTADO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POR LOS FUNDADORES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05389F-BA2D-D241-9DF9-5C668A0F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503237" y="1489075"/>
            <a:ext cx="8164347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se cede participación accionaria.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Puede ser más fácil de obtener que un préstamo bancario tradicional.</a:t>
            </a:r>
            <a:endParaRPr sz="1500" dirty="0"/>
          </a:p>
          <a:p>
            <a:pPr marL="754675" marR="0" lvl="2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lang="es-ES"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asume una deuda financiera que debe ser pagada.</a:t>
            </a:r>
            <a:endParaRPr sz="1500" dirty="0"/>
          </a:p>
          <a:p>
            <a:pPr marL="1778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ES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costos de intereses pueden ser altos.</a:t>
            </a:r>
            <a:endParaRPr sz="1500" dirty="0"/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sz="1500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retail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utiliza </a:t>
            </a:r>
            <a:r>
              <a:rPr lang="es-ES" sz="1500" b="1" i="0" u="none" strike="noStrike" cap="none" dirty="0" err="1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LendingClub</a:t>
            </a:r>
            <a:r>
              <a:rPr lang="es-ES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para obtener un préstamo de $100,000 con un interés anual del 10%, a pagar en tres años.</a:t>
            </a:r>
            <a:endParaRPr sz="1500" dirty="0">
              <a:solidFill>
                <a:srgbClr val="7150A0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D665F4B-6738-BE4E-9BAF-FD113E0FEEE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5104062-B2B0-234D-A626-901257F0C008}"/>
              </a:ext>
            </a:extLst>
          </p:cNvPr>
          <p:cNvGrpSpPr/>
          <p:nvPr/>
        </p:nvGrpSpPr>
        <p:grpSpPr>
          <a:xfrm>
            <a:off x="325140" y="912813"/>
            <a:ext cx="3122599" cy="394721"/>
            <a:chOff x="287221" y="917244"/>
            <a:chExt cx="3671594" cy="500394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8CBBD25C-A655-4640-99AA-4C27C7088156}"/>
                </a:ext>
              </a:extLst>
            </p:cNvPr>
            <p:cNvSpPr/>
            <p:nvPr/>
          </p:nvSpPr>
          <p:spPr>
            <a:xfrm>
              <a:off x="503237" y="917244"/>
              <a:ext cx="3455578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762" lvl="1" algn="ctr">
                <a:buSzPts val="1600"/>
                <a:tabLst>
                  <a:tab pos="569913" algn="l"/>
                </a:tabLst>
              </a:pP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CROWFUNDING BASADO EN </a:t>
              </a:r>
              <a:b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PRÉSTAMOS (LENDING-BASED)</a:t>
              </a:r>
              <a:endParaRPr lang="es-ES" sz="1200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7" name="Agrupar 14">
              <a:extLst>
                <a:ext uri="{FF2B5EF4-FFF2-40B4-BE49-F238E27FC236}">
                  <a16:creationId xmlns:a16="http://schemas.microsoft.com/office/drawing/2014/main" id="{9616140F-E049-4642-8D3B-0F0755EDEAC6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D086883-6544-564C-B6D4-E9B7910632F6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90A84595-C010-514E-B89F-AA509D540CDC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Triángulo 9">
                <a:extLst>
                  <a:ext uri="{FF2B5EF4-FFF2-40B4-BE49-F238E27FC236}">
                    <a16:creationId xmlns:a16="http://schemas.microsoft.com/office/drawing/2014/main" id="{AFDCA411-244F-4445-A33F-448C7E30B9F4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/>
        </p:nvSpPr>
        <p:spPr>
          <a:xfrm>
            <a:off x="489900" y="912813"/>
            <a:ext cx="8164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CROWFUNDING MÁS DESTACADOS: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2204AF-E4C9-6540-85F4-81CAD984E3E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9C77E1-E0DE-0B40-AFAE-AF3B0007E294}"/>
              </a:ext>
            </a:extLst>
          </p:cNvPr>
          <p:cNvSpPr/>
          <p:nvPr/>
        </p:nvSpPr>
        <p:spPr>
          <a:xfrm>
            <a:off x="1307803" y="1446762"/>
            <a:ext cx="698175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KICKSTARTER (REWARD-BASED)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Foco: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 creativos y tecnológicos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Recompensas: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reciben productos, servicios, o experiencias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Éxito notable: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Financiamiento de proyectos exitosos como el smartwatch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Pebble</a:t>
            </a:r>
            <a:endParaRPr lang="es-ES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619E6C-D75D-9544-986A-9702558B995B}"/>
              </a:ext>
            </a:extLst>
          </p:cNvPr>
          <p:cNvSpPr/>
          <p:nvPr/>
        </p:nvSpPr>
        <p:spPr>
          <a:xfrm>
            <a:off x="503238" y="134871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4CE52EC-63AC-9F49-A7DA-F1796053A2DD}"/>
              </a:ext>
            </a:extLst>
          </p:cNvPr>
          <p:cNvCxnSpPr>
            <a:cxnSpLocks/>
            <a:stCxn id="23" idx="4"/>
            <a:endCxn id="19" idx="0"/>
          </p:cNvCxnSpPr>
          <p:nvPr/>
        </p:nvCxnSpPr>
        <p:spPr>
          <a:xfrm>
            <a:off x="1093401" y="1570509"/>
            <a:ext cx="1" cy="2446989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EBF6DDF-1B18-314A-AC44-DFAF34232ED6}"/>
              </a:ext>
            </a:extLst>
          </p:cNvPr>
          <p:cNvSpPr/>
          <p:nvPr/>
        </p:nvSpPr>
        <p:spPr>
          <a:xfrm>
            <a:off x="503238" y="2642623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839DDAF-E7C5-7744-BFA7-06CDDABA959E}"/>
              </a:ext>
            </a:extLst>
          </p:cNvPr>
          <p:cNvSpPr/>
          <p:nvPr/>
        </p:nvSpPr>
        <p:spPr>
          <a:xfrm>
            <a:off x="503238" y="390865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3AB360-1BFC-2345-98F8-C7F6D76B1545}"/>
              </a:ext>
            </a:extLst>
          </p:cNvPr>
          <p:cNvSpPr/>
          <p:nvPr/>
        </p:nvSpPr>
        <p:spPr>
          <a:xfrm>
            <a:off x="1307803" y="2746726"/>
            <a:ext cx="708668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INDIEGOGO (REWARD-BASED Y EQUITY CROWDFUNDING)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Foco: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 variados, incluyendo tecnología, arte, y emprendimientos sociales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Flexibilidad: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tanto recompensas como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crowdfunding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Éxito notable: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Financiamiento de productos innovadores como el 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escáner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3D portátil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8AD4815-0488-9D41-B4A0-FC0C4A307A0E}"/>
              </a:ext>
            </a:extLst>
          </p:cNvPr>
          <p:cNvSpPr/>
          <p:nvPr/>
        </p:nvSpPr>
        <p:spPr>
          <a:xfrm>
            <a:off x="1307802" y="4001524"/>
            <a:ext cx="733295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GOFUNDME (DONATION-BASED)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Foco: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Causas personales y benéficas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Donaciones: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 expectativas de recompensas o retornos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Éxito notable: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Recaudación de fondos para emergencias médicas y causas humanitarias</a:t>
            </a:r>
            <a:endParaRPr lang="es-ES" dirty="0"/>
          </a:p>
        </p:txBody>
      </p:sp>
      <p:grpSp>
        <p:nvGrpSpPr>
          <p:cNvPr id="15" name="Agrupar 16">
            <a:extLst>
              <a:ext uri="{FF2B5EF4-FFF2-40B4-BE49-F238E27FC236}">
                <a16:creationId xmlns:a16="http://schemas.microsoft.com/office/drawing/2014/main" id="{7840EF3D-82BA-454D-A4F7-44365F922550}"/>
              </a:ext>
            </a:extLst>
          </p:cNvPr>
          <p:cNvGrpSpPr/>
          <p:nvPr/>
        </p:nvGrpSpPr>
        <p:grpSpPr>
          <a:xfrm>
            <a:off x="1023006" y="2751465"/>
            <a:ext cx="140792" cy="140258"/>
            <a:chOff x="3427964" y="2244682"/>
            <a:chExt cx="225891" cy="2250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5D6883C-56EE-C04C-888A-108307F7542A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67A4F19-4290-D34D-BBBD-2B718D332D4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Agrupar 26">
            <a:extLst>
              <a:ext uri="{FF2B5EF4-FFF2-40B4-BE49-F238E27FC236}">
                <a16:creationId xmlns:a16="http://schemas.microsoft.com/office/drawing/2014/main" id="{6C987D16-CA43-694E-853D-4FBC98A9AC35}"/>
              </a:ext>
            </a:extLst>
          </p:cNvPr>
          <p:cNvGrpSpPr/>
          <p:nvPr/>
        </p:nvGrpSpPr>
        <p:grpSpPr>
          <a:xfrm>
            <a:off x="1023006" y="4017498"/>
            <a:ext cx="140792" cy="140258"/>
            <a:chOff x="3427964" y="2244682"/>
            <a:chExt cx="225891" cy="22503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5127D82-898A-CE40-9E5C-D888E82B15F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9545E1DC-47A0-FF46-A40C-FBE79DCB3F2F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1" name="Agrupar 29">
            <a:extLst>
              <a:ext uri="{FF2B5EF4-FFF2-40B4-BE49-F238E27FC236}">
                <a16:creationId xmlns:a16="http://schemas.microsoft.com/office/drawing/2014/main" id="{BEA19429-3F66-3C4D-9592-407DECF1C64E}"/>
              </a:ext>
            </a:extLst>
          </p:cNvPr>
          <p:cNvGrpSpPr/>
          <p:nvPr/>
        </p:nvGrpSpPr>
        <p:grpSpPr>
          <a:xfrm>
            <a:off x="1023006" y="1463907"/>
            <a:ext cx="140792" cy="140258"/>
            <a:chOff x="3427964" y="2244682"/>
            <a:chExt cx="225891" cy="225034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A2578CA-6D5F-0C44-A221-1093DC55566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6479DBF-24D1-3C4D-BF7A-57838D45C51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37A24EA-379A-614F-A7CD-5FEE0C59067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CROWFUNDING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323;p40">
            <a:extLst>
              <a:ext uri="{FF2B5EF4-FFF2-40B4-BE49-F238E27FC236}">
                <a16:creationId xmlns:a16="http://schemas.microsoft.com/office/drawing/2014/main" id="{58BC8951-D384-5C44-88B8-B81FF0EA2C91}"/>
              </a:ext>
            </a:extLst>
          </p:cNvPr>
          <p:cNvSpPr txBox="1"/>
          <p:nvPr/>
        </p:nvSpPr>
        <p:spPr>
          <a:xfrm>
            <a:off x="489900" y="912813"/>
            <a:ext cx="8164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CROWFUNDING MÁS DESTACADOS: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39C700-F06A-F740-AAE2-4277E994AFE6}"/>
              </a:ext>
            </a:extLst>
          </p:cNvPr>
          <p:cNvSpPr/>
          <p:nvPr/>
        </p:nvSpPr>
        <p:spPr>
          <a:xfrm>
            <a:off x="1307803" y="1446762"/>
            <a:ext cx="698175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SEEDRS (EQUITY CROWDFUNDING)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Foco: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pequeñas empresas que buscan inversión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Participación accionaria: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inversores obtienen una participación en la empresa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Éxito notable: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Financiamiento de empresas tecnológicas y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fintech</a:t>
            </a:r>
            <a:endParaRPr lang="es-ES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02C067-A570-F145-B9E4-EE74C6331BFC}"/>
              </a:ext>
            </a:extLst>
          </p:cNvPr>
          <p:cNvSpPr/>
          <p:nvPr/>
        </p:nvSpPr>
        <p:spPr>
          <a:xfrm>
            <a:off x="503238" y="134871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65FC1C6-FEDC-AC4B-B774-67CA78ECECB0}"/>
              </a:ext>
            </a:extLst>
          </p:cNvPr>
          <p:cNvCxnSpPr>
            <a:cxnSpLocks/>
            <a:stCxn id="21" idx="4"/>
            <a:endCxn id="15" idx="4"/>
          </p:cNvCxnSpPr>
          <p:nvPr/>
        </p:nvCxnSpPr>
        <p:spPr>
          <a:xfrm>
            <a:off x="1093401" y="1570509"/>
            <a:ext cx="0" cy="1287558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CFFAFA45-AC8A-1946-93B7-9A6D10F3592E}"/>
              </a:ext>
            </a:extLst>
          </p:cNvPr>
          <p:cNvSpPr/>
          <p:nvPr/>
        </p:nvSpPr>
        <p:spPr>
          <a:xfrm>
            <a:off x="503238" y="2642623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33A0978-BEBE-CA41-B795-D990BC278A45}"/>
              </a:ext>
            </a:extLst>
          </p:cNvPr>
          <p:cNvSpPr/>
          <p:nvPr/>
        </p:nvSpPr>
        <p:spPr>
          <a:xfrm>
            <a:off x="1307803" y="2746726"/>
            <a:ext cx="708668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LENDINGCLUB (LENDING-BASED)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Foco: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Préstamos personales y empresariales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Reembolso con intereses: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contribuyentes actúan como prestamistas y reciben intereses</a:t>
            </a:r>
            <a:endParaRPr lang="es-ES" dirty="0"/>
          </a:p>
          <a:p>
            <a:pPr marR="0" lvl="2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Éxito notable: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Facilitación de préstamos para pequeñas y medianas empresas</a:t>
            </a:r>
            <a:endParaRPr lang="es-ES" dirty="0"/>
          </a:p>
        </p:txBody>
      </p:sp>
      <p:grpSp>
        <p:nvGrpSpPr>
          <p:cNvPr id="13" name="Agrupar 16">
            <a:extLst>
              <a:ext uri="{FF2B5EF4-FFF2-40B4-BE49-F238E27FC236}">
                <a16:creationId xmlns:a16="http://schemas.microsoft.com/office/drawing/2014/main" id="{A21C0598-C1E5-DE44-A985-BE3EEC70AA59}"/>
              </a:ext>
            </a:extLst>
          </p:cNvPr>
          <p:cNvGrpSpPr/>
          <p:nvPr/>
        </p:nvGrpSpPr>
        <p:grpSpPr>
          <a:xfrm>
            <a:off x="1023006" y="2751465"/>
            <a:ext cx="140792" cy="140258"/>
            <a:chOff x="3427964" y="2244682"/>
            <a:chExt cx="225891" cy="225034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17A6869-7A6E-714D-8FF6-A1B4BEC87BB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CD5839-6B3B-6E45-BF3C-64A7CC3E61A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Agrupar 29">
            <a:extLst>
              <a:ext uri="{FF2B5EF4-FFF2-40B4-BE49-F238E27FC236}">
                <a16:creationId xmlns:a16="http://schemas.microsoft.com/office/drawing/2014/main" id="{B69C65D5-2BE4-3544-878F-76E055FC1F46}"/>
              </a:ext>
            </a:extLst>
          </p:cNvPr>
          <p:cNvGrpSpPr/>
          <p:nvPr/>
        </p:nvGrpSpPr>
        <p:grpSpPr>
          <a:xfrm>
            <a:off x="1023006" y="1463907"/>
            <a:ext cx="140792" cy="140258"/>
            <a:chOff x="3427964" y="2244682"/>
            <a:chExt cx="225891" cy="22503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AC58A03-59BA-9F4E-AD0E-6787A4A0C2D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7A9A4-83CF-E446-A81B-E7C4EB6809F5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7201967-B822-EF46-9061-7BFFEBA6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839D679-85ED-EA42-8F66-F3AB6CC125E1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>
                <a:latin typeface="Calibri" charset="0"/>
                <a:cs typeface="Calibri" charset="0"/>
                <a:sym typeface="Calibri"/>
              </a:rPr>
              <a:t>“CROWDFUNDING”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https://www.youtube.com/watch?v=LvGa1JnSRCk&amp;ab_channel=GrupoEducare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0ADA494-CF65-6247-AD7D-0B99A09E1E26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FC40EAB8-C9A3-F347-A9C4-953463DCFE3E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EAD3FE2-7A07-A843-A912-F7047EE55A57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D2EF2CD-3660-624D-9ADC-1108BEF0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97BAF977-121F-1449-AF16-2FD9024B7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283F9A-276B-6E45-B935-CAFC4A40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55" b="6355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C0F81B-DD15-274F-804B-BB482EB9EC9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6FC7DE-8696-0241-9736-12F6E33D3F6D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452DE04-0428-7F49-A8A8-4D4C64689D1F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77ADA45-68BC-F04A-973A-19ADB771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1BCF2345-FA23-B845-8B56-0FBB31F5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2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78693C-F142-884D-8002-293E1D6AEA40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5485646-079C-9246-8DAE-B1CD00DA3BBB}"/>
              </a:ext>
            </a:extLst>
          </p:cNvPr>
          <p:cNvSpPr txBox="1"/>
          <p:nvPr/>
        </p:nvSpPr>
        <p:spPr>
          <a:xfrm>
            <a:off x="1279545" y="912813"/>
            <a:ext cx="5705454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capital aportado por los fundadores permite a los emprendedores mantener el control total de su empresa y demostrar su compromiso, lo que puede ser crucial para atraer futuros inversores.</a:t>
            </a:r>
            <a:endParaRPr lang="es-ES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E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E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equity-funding</a:t>
            </a: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es una herramienta poderosa para </a:t>
            </a:r>
            <a:r>
              <a:rPr lang="es-E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que buscan escalar rápidamente y necesitan grandes sumas de capital. Tanto los Business </a:t>
            </a:r>
            <a:r>
              <a:rPr lang="es-E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Angels</a:t>
            </a: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como los Venture Capital ofrecen no solo financiamiento, sino también asesoramiento y recursos valiosos.</a:t>
            </a:r>
            <a:endParaRPr lang="es-ES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E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Los programas gubernamentales pueden ser una fuente crucial de apoyo para </a:t>
            </a:r>
            <a:r>
              <a:rPr lang="es-E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proporcionando capital, asesoramiento, y recursos que pueden hacer la diferencia en las etapas iniciales y de crecimiento.</a:t>
            </a:r>
            <a:endParaRPr lang="es-ES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E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crowdfunding es una herramienta versátil y poderosa para </a:t>
            </a:r>
            <a:r>
              <a:rPr lang="es-E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proporcionando una variedad de opciones de financiamiento adaptadas a diferentes necesidades y contextos.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FA1D5A-9F64-A840-ABC3-F796C13C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48961C-B949-D54A-A994-A420AF37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20186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CFCAF9-6ACC-1149-872F-3A8FED7D54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22DFF23-7146-BB4A-B314-8ED26EB7B84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3B6EE2-429C-8845-83F6-1E2EA007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869497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25F5876-1194-BC43-BAA8-4780788F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731431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EAA6CF-FB14-294C-B37C-93122F9B6A3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25AB87-755B-3D46-8138-A9DBB3D3424D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A40354-E4B5-6A4B-8C96-2BF9E303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806CDB-1CA5-6345-A9F9-45A3ADE18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4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93FCB98-EFF5-4541-A7DC-4C2CC4D6FDE4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5FA24A4-A364-E940-9AC3-D5C38A32E1B8}"/>
              </a:ext>
            </a:extLst>
          </p:cNvPr>
          <p:cNvSpPr txBox="1"/>
          <p:nvPr/>
        </p:nvSpPr>
        <p:spPr>
          <a:xfrm>
            <a:off x="1279009" y="917823"/>
            <a:ext cx="4774320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Alonso, M. (2024). Qué es el 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crowfunding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y cómo utilizarlo para el éxito de tu proyecto. 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Asana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 Inc.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https://asana.com/es/resources/crowdfunding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¿Qué es el crowdfunding?. (2015). [Video]. Obtenido de https://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=LvGa1JnSRCk&amp;ab_channel=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GrupoEducare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Brickfunding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 (s.f.). ¿Qué es el crowdfunding?. Recuperado de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https://www.brickfunding.com/es/que-es-crowdfunding/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Calvache,I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 (s.f.). Historia, características y mitos de crowdfunding. Recuperado de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https://ivancalvache.com/historia-mitos-crowdfunding/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Economipedia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 (2015). Crowdfunding. Recuperado de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https://economipedia.com/definiciones/crowdfunding-micromecenazgo.html</a:t>
            </a: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7E0DF9-96CA-9444-87F1-1353A7CD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ADA9E-6B12-EB4D-94AC-4F6ABE48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829232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55C2C9-C6F3-DA41-AA89-022E9C80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EE002531-F494-0248-8BC3-9BADD2737CB0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93E762C-80A4-F343-881D-D9CD107F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088407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979A20-D8B3-1543-BDED-3135B3E9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957837"/>
            <a:ext cx="103867" cy="1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6E0364A-FC26-EF4B-A3E4-AB51BADA7339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ABB7A70-CF9B-7F46-80F2-B3F6F6AF1721}"/>
              </a:ext>
            </a:extLst>
          </p:cNvPr>
          <p:cNvSpPr txBox="1"/>
          <p:nvPr/>
        </p:nvSpPr>
        <p:spPr>
          <a:xfrm>
            <a:off x="1279009" y="917823"/>
            <a:ext cx="477432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Elrincondelmarketing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 (2021). Los 8 proyectos más exitosos del crowdfunding Kickstarter. Recuperado de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https://www.elrincondemarketing.es/los-8-proyectos-mas-exitosos-del-crowdfunding-kickstarter/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Lean </a:t>
            </a:r>
            <a:r>
              <a:rPr lang="es-ES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r>
              <a:rPr lang="es-ES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2023. SOCIOS INVERSORES: 4 FORMAS DE ENCONTRARLOS. </a:t>
            </a:r>
            <a:r>
              <a:rPr lang="es-ES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https://leanfinance.es/encontrar-socios-inversores/</a:t>
            </a:r>
            <a:endParaRPr lang="es-ES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AF8BCA-F272-7E42-A526-27F6C21D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6C4E58-2890-5645-915A-2D51326D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2032349"/>
            <a:ext cx="103867" cy="106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FCE0A6-B8DD-6D4E-9A9E-6F8681E6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85FFFA-9EE4-4144-BB9C-56A5B1BFFB46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847514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F165E-8D44-B34A-B22A-BE220B26DF1C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214254-FD65-6D43-9D60-85BAC544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503238" y="912813"/>
            <a:ext cx="3889375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capital aportado por los fundadores se refiere a los fondos iniciales proporcionados por los propios emprendedores para financiar las primeras etapas de la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11112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 puede incluir ahorros personales, ingresos propios, y en algunos casos, préstamos personales.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Generalmente proviene de los ahorros personales de los fundadores, líneas de crédito personales, o inversiones familiares y de amigos cercanos.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fundadores mantienen el control total de la empresa, sin necesidad de ceder participación accionaria o influencia en la toma de decisiones.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6DB6D4-18DD-E34D-B79D-7E73D48CBB4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CAPITAL APORTADO POR LOS FUNDADORES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38AFB2-5E36-144D-829D-BEB8EA081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29B4B9E-6960-1B41-8320-CCA841A9945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CAPITAL APORTADO POR LOS FUNDADORES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15B3F6-EB69-6C44-80E2-2CDB985A50E0}"/>
              </a:ext>
            </a:extLst>
          </p:cNvPr>
          <p:cNvSpPr/>
          <p:nvPr/>
        </p:nvSpPr>
        <p:spPr>
          <a:xfrm>
            <a:off x="1307803" y="1461752"/>
            <a:ext cx="698175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CONTROL Y PROPIEDAD COMPLETA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Los fundadores mantienen el 100% de la propiedad de la empresa, tomando todas las decisiones estratégicas sin necesidad de consultar a terceros.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No hay necesidad de ceder participación accionaria, preservando el valor de las acciones para futuras rondas de inversión.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44FD1-F1FE-114F-BAB8-E94D252A2ED2}"/>
              </a:ext>
            </a:extLst>
          </p:cNvPr>
          <p:cNvSpPr/>
          <p:nvPr/>
        </p:nvSpPr>
        <p:spPr>
          <a:xfrm>
            <a:off x="503238" y="136370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B73E62F-C42A-F246-9C36-82EB47FD12A9}"/>
              </a:ext>
            </a:extLst>
          </p:cNvPr>
          <p:cNvCxnSpPr>
            <a:cxnSpLocks/>
            <a:stCxn id="20" idx="4"/>
            <a:endCxn id="16" idx="0"/>
          </p:cNvCxnSpPr>
          <p:nvPr/>
        </p:nvCxnSpPr>
        <p:spPr>
          <a:xfrm>
            <a:off x="1093401" y="1585499"/>
            <a:ext cx="1" cy="2446989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1F1DEAB-DA96-2A4A-8FE5-BDCEC0EFE5AC}"/>
              </a:ext>
            </a:extLst>
          </p:cNvPr>
          <p:cNvSpPr/>
          <p:nvPr/>
        </p:nvSpPr>
        <p:spPr>
          <a:xfrm>
            <a:off x="503238" y="2657613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A9AE4D-7935-5241-B182-9939D92BBD01}"/>
              </a:ext>
            </a:extLst>
          </p:cNvPr>
          <p:cNvSpPr/>
          <p:nvPr/>
        </p:nvSpPr>
        <p:spPr>
          <a:xfrm>
            <a:off x="503238" y="392364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BBBA696-7619-2244-ACBC-4BC22620D2CD}"/>
              </a:ext>
            </a:extLst>
          </p:cNvPr>
          <p:cNvSpPr/>
          <p:nvPr/>
        </p:nvSpPr>
        <p:spPr>
          <a:xfrm>
            <a:off x="1307803" y="2761716"/>
            <a:ext cx="708668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DEMOSTRACIÓN DE COMPROMISO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Al invertir su propio dinero, los fundadores demuestran su compromiso y confianza en el éxito de la </a:t>
            </a:r>
            <a:r>
              <a:rPr lang="es-ES" dirty="0" err="1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startup</a:t>
            </a: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, lo que puede ser atractivo para futuros inversores.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La inversión personal puede incrementar la motivación y dedicación de los fundadores para asegurar el éxito de la empresa.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FF4F21-56F7-4D45-9E59-B46705DCDB0C}"/>
              </a:ext>
            </a:extLst>
          </p:cNvPr>
          <p:cNvSpPr/>
          <p:nvPr/>
        </p:nvSpPr>
        <p:spPr>
          <a:xfrm>
            <a:off x="1307802" y="4016514"/>
            <a:ext cx="733295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SIMPLICIDAD Y RAPIDEZ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No se requiere pasar por procesos burocráticos de aprobación o negociación con inversores externos.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Los fondos personales están disponibles de inmediato, facilitando el inicio rápido de operaciones.</a:t>
            </a:r>
            <a:endParaRPr lang="es-PE" dirty="0"/>
          </a:p>
        </p:txBody>
      </p:sp>
      <p:grpSp>
        <p:nvGrpSpPr>
          <p:cNvPr id="12" name="Agrupar 16">
            <a:extLst>
              <a:ext uri="{FF2B5EF4-FFF2-40B4-BE49-F238E27FC236}">
                <a16:creationId xmlns:a16="http://schemas.microsoft.com/office/drawing/2014/main" id="{1D82C109-B580-544A-8088-4CB7269A85EE}"/>
              </a:ext>
            </a:extLst>
          </p:cNvPr>
          <p:cNvGrpSpPr/>
          <p:nvPr/>
        </p:nvGrpSpPr>
        <p:grpSpPr>
          <a:xfrm>
            <a:off x="1023006" y="2766455"/>
            <a:ext cx="140792" cy="140258"/>
            <a:chOff x="3427964" y="2244682"/>
            <a:chExt cx="225891" cy="22503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FBBB191A-2C31-E04D-8D31-376BC714DCA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51537B3-4167-1F44-8A56-A1C9BB0C6CF4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Agrupar 26">
            <a:extLst>
              <a:ext uri="{FF2B5EF4-FFF2-40B4-BE49-F238E27FC236}">
                <a16:creationId xmlns:a16="http://schemas.microsoft.com/office/drawing/2014/main" id="{7DEAF6DC-E466-B445-897B-E99211A7ED23}"/>
              </a:ext>
            </a:extLst>
          </p:cNvPr>
          <p:cNvGrpSpPr/>
          <p:nvPr/>
        </p:nvGrpSpPr>
        <p:grpSpPr>
          <a:xfrm>
            <a:off x="1023006" y="4032488"/>
            <a:ext cx="140792" cy="140258"/>
            <a:chOff x="3427964" y="2244682"/>
            <a:chExt cx="225891" cy="2250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1400F8D-20A9-364B-9754-5235ECE797BF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6210443-3E3B-E348-93B4-6FA122ED28A6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Agrupar 29">
            <a:extLst>
              <a:ext uri="{FF2B5EF4-FFF2-40B4-BE49-F238E27FC236}">
                <a16:creationId xmlns:a16="http://schemas.microsoft.com/office/drawing/2014/main" id="{C67D5348-51A2-C849-9C71-CB37D465A9E3}"/>
              </a:ext>
            </a:extLst>
          </p:cNvPr>
          <p:cNvGrpSpPr/>
          <p:nvPr/>
        </p:nvGrpSpPr>
        <p:grpSpPr>
          <a:xfrm>
            <a:off x="1023006" y="1478897"/>
            <a:ext cx="140792" cy="140258"/>
            <a:chOff x="3427964" y="2244682"/>
            <a:chExt cx="225891" cy="22503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683C420-69BF-E343-8171-E6B910FEC3D2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856719-BA97-C946-BE0A-35918263F0EB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Google Shape;62;p5">
            <a:extLst>
              <a:ext uri="{FF2B5EF4-FFF2-40B4-BE49-F238E27FC236}">
                <a16:creationId xmlns:a16="http://schemas.microsoft.com/office/drawing/2014/main" id="{667E0F96-DB4E-CA4C-9B1C-0ADED1832DEE}"/>
              </a:ext>
            </a:extLst>
          </p:cNvPr>
          <p:cNvSpPr txBox="1"/>
          <p:nvPr/>
        </p:nvSpPr>
        <p:spPr>
          <a:xfrm>
            <a:off x="503238" y="924808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AB18406-923C-3D4E-9E7F-CFE0FA06D47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CAPITAL APORTADO POR LOS FUNDADORES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F92E79-3D1B-8540-AD3C-189BFC90AF62}"/>
              </a:ext>
            </a:extLst>
          </p:cNvPr>
          <p:cNvSpPr/>
          <p:nvPr/>
        </p:nvSpPr>
        <p:spPr>
          <a:xfrm>
            <a:off x="1307803" y="1461752"/>
            <a:ext cx="698175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LIMITACIÓN DE RECURSOS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Los recursos personales de los fundadores suelen ser limitados, lo que puede restringir el crecimiento y desarrollo inicial de la </a:t>
            </a:r>
            <a:r>
              <a:rPr lang="es-ES" dirty="0" err="1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startup</a:t>
            </a: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Puede ser insuficiente para cubrir las necesidades financieras a medida que la </a:t>
            </a:r>
            <a:r>
              <a:rPr lang="es-ES" dirty="0" err="1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startup</a:t>
            </a: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 crece y requiere más capital para expandirse.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98BC64-C4E9-3342-8202-23BEDC669CA0}"/>
              </a:ext>
            </a:extLst>
          </p:cNvPr>
          <p:cNvSpPr/>
          <p:nvPr/>
        </p:nvSpPr>
        <p:spPr>
          <a:xfrm>
            <a:off x="503238" y="136370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3434E5A-2B20-B644-ABD6-F914352DDB91}"/>
              </a:ext>
            </a:extLst>
          </p:cNvPr>
          <p:cNvCxnSpPr>
            <a:cxnSpLocks/>
            <a:stCxn id="21" idx="4"/>
            <a:endCxn id="15" idx="4"/>
          </p:cNvCxnSpPr>
          <p:nvPr/>
        </p:nvCxnSpPr>
        <p:spPr>
          <a:xfrm>
            <a:off x="1093401" y="1585499"/>
            <a:ext cx="0" cy="1287558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2FD731C3-1CEF-6E4D-87F6-C9501D33AAD8}"/>
              </a:ext>
            </a:extLst>
          </p:cNvPr>
          <p:cNvSpPr/>
          <p:nvPr/>
        </p:nvSpPr>
        <p:spPr>
          <a:xfrm>
            <a:off x="503238" y="2657613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02DF5BB-3A7F-904E-9AC8-87A356FAC941}"/>
              </a:ext>
            </a:extLst>
          </p:cNvPr>
          <p:cNvSpPr/>
          <p:nvPr/>
        </p:nvSpPr>
        <p:spPr>
          <a:xfrm>
            <a:off x="1307803" y="2761716"/>
            <a:ext cx="708668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RIESGO FINANCIERO PERSONAL</a:t>
            </a:r>
            <a:endParaRPr lang="es-ES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Los fundadores asumen todo el riesgo financiero, lo que puede poner en peligro sus finanzas personales y su estabilidad económica.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77800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La inversión de fondos personales puede generar una presión adicional, aumentando el estrés y la carga emocional.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</p:txBody>
      </p:sp>
      <p:grpSp>
        <p:nvGrpSpPr>
          <p:cNvPr id="13" name="Agrupar 16">
            <a:extLst>
              <a:ext uri="{FF2B5EF4-FFF2-40B4-BE49-F238E27FC236}">
                <a16:creationId xmlns:a16="http://schemas.microsoft.com/office/drawing/2014/main" id="{16685B46-EAEA-B447-A3B4-24E17E0A9DB9}"/>
              </a:ext>
            </a:extLst>
          </p:cNvPr>
          <p:cNvGrpSpPr/>
          <p:nvPr/>
        </p:nvGrpSpPr>
        <p:grpSpPr>
          <a:xfrm>
            <a:off x="1023006" y="2766455"/>
            <a:ext cx="140792" cy="140258"/>
            <a:chOff x="3427964" y="2244682"/>
            <a:chExt cx="225891" cy="225034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8BC215B-03FC-6D4E-883C-E0A0D71806D7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9F3AD552-FEC8-E74F-9DCE-6410A78C6E3F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Agrupar 29">
            <a:extLst>
              <a:ext uri="{FF2B5EF4-FFF2-40B4-BE49-F238E27FC236}">
                <a16:creationId xmlns:a16="http://schemas.microsoft.com/office/drawing/2014/main" id="{EBA00F0A-8F90-9B42-BE42-83CAC47ACA4F}"/>
              </a:ext>
            </a:extLst>
          </p:cNvPr>
          <p:cNvGrpSpPr/>
          <p:nvPr/>
        </p:nvGrpSpPr>
        <p:grpSpPr>
          <a:xfrm>
            <a:off x="1023006" y="1478897"/>
            <a:ext cx="140792" cy="140258"/>
            <a:chOff x="3427964" y="2244682"/>
            <a:chExt cx="225891" cy="22503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00C7328A-E349-C54C-865F-246507ACCBC0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DC9C2EB-BE1F-6B40-8232-4A472390BF2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2" name="Google Shape;62;p5">
            <a:extLst>
              <a:ext uri="{FF2B5EF4-FFF2-40B4-BE49-F238E27FC236}">
                <a16:creationId xmlns:a16="http://schemas.microsoft.com/office/drawing/2014/main" id="{A1D47FB5-8689-C74A-8743-4991BA2EEEA1}"/>
              </a:ext>
            </a:extLst>
          </p:cNvPr>
          <p:cNvSpPr txBox="1"/>
          <p:nvPr/>
        </p:nvSpPr>
        <p:spPr>
          <a:xfrm>
            <a:off x="503238" y="924808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DESVENTAJAS: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/>
        </p:nvSpPr>
        <p:spPr>
          <a:xfrm>
            <a:off x="503238" y="912813"/>
            <a:ext cx="8059081" cy="352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Imaginemos a Ana y Carlos, dos ingenieros de software que deciden lanzar una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desarrollo de aplicaciones móviles. Ambos aportan $50,000 de sus ahorros personales para cubrir los costos iniciales, como el desarrollo de la aplicación, marketing, y contratación de un pequeño equipo. Con estos fondos:</a:t>
            </a:r>
            <a:endParaRPr dirty="0"/>
          </a:p>
          <a:p>
            <a:pPr marL="315913" marR="0" lvl="1" indent="-13811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Desarrollan un prototipo funcional de su aplicación.</a:t>
            </a:r>
            <a:endParaRPr dirty="0"/>
          </a:p>
          <a:p>
            <a:pPr marL="315913" marR="0" lvl="1" indent="-13811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Realizan una campaña de marketing para atraer a los primeros usuarios.</a:t>
            </a:r>
            <a:endParaRPr dirty="0"/>
          </a:p>
          <a:p>
            <a:pPr marL="315913" marR="0" lvl="1" indent="-138113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Contratan a dos desarrolladores adicionales para acelerar el proceso de desarrollo.</a:t>
            </a:r>
            <a:endParaRPr dirty="0"/>
          </a:p>
          <a:p>
            <a:pPr marL="754675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Aunque enfrentan desafíos financieros y estrés personal, Ana y Carlos mantienen el control total de la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logran lanzar su producto al mercado sin ceder participación accionaria.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Eventualmente, su compromiso y la calidad del producto atraen la atención de Business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Angels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que están dispuestos a invertir en la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 una etapa posterior.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AA50ACD-FEC5-934D-9BBA-E958C6AD21F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CAPITAL APORTADO POR LOS FUNDADORES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F2D51A-5F3F-B640-8468-C8DD26E59A89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C9C580-CA16-8849-B2E6-CB44ABB44235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EQUITY-FUNDING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C55B3D-F9E9-424F-B0EA-97DE1B3E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3195</Words>
  <Application>Microsoft Macintosh PowerPoint</Application>
  <PresentationFormat>Presentación en pantalla (16:10)</PresentationFormat>
  <Paragraphs>426</Paragraphs>
  <Slides>49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Arial</vt:lpstr>
      <vt:lpstr>Calibri</vt:lpstr>
      <vt:lpstr>Graphik Bold</vt:lpstr>
      <vt:lpstr>Graphik Regular</vt:lpstr>
      <vt:lpstr>Graphik-Medium</vt:lpstr>
      <vt:lpstr>Noto Sans Symbols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Microsoft Office User</cp:lastModifiedBy>
  <cp:revision>99</cp:revision>
  <dcterms:created xsi:type="dcterms:W3CDTF">2016-10-06T14:52:02Z</dcterms:created>
  <dcterms:modified xsi:type="dcterms:W3CDTF">2024-08-06T15:26:45Z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